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handoutMasterIdLst>
    <p:handoutMasterId r:id="rId111"/>
  </p:handoutMasterIdLst>
  <p:sldIdLst>
    <p:sldId id="276" r:id="rId2"/>
    <p:sldId id="257" r:id="rId3"/>
    <p:sldId id="280" r:id="rId4"/>
    <p:sldId id="256" r:id="rId5"/>
    <p:sldId id="270" r:id="rId6"/>
    <p:sldId id="258" r:id="rId7"/>
    <p:sldId id="263" r:id="rId8"/>
    <p:sldId id="259" r:id="rId9"/>
    <p:sldId id="264" r:id="rId10"/>
    <p:sldId id="271" r:id="rId11"/>
    <p:sldId id="262" r:id="rId12"/>
    <p:sldId id="272" r:id="rId13"/>
    <p:sldId id="269" r:id="rId14"/>
    <p:sldId id="268" r:id="rId15"/>
    <p:sldId id="265" r:id="rId16"/>
    <p:sldId id="266" r:id="rId17"/>
    <p:sldId id="267" r:id="rId18"/>
    <p:sldId id="308" r:id="rId19"/>
    <p:sldId id="281" r:id="rId20"/>
    <p:sldId id="285" r:id="rId21"/>
    <p:sldId id="286" r:id="rId22"/>
    <p:sldId id="288" r:id="rId23"/>
    <p:sldId id="284" r:id="rId24"/>
    <p:sldId id="289" r:id="rId25"/>
    <p:sldId id="290" r:id="rId26"/>
    <p:sldId id="291" r:id="rId27"/>
    <p:sldId id="292" r:id="rId28"/>
    <p:sldId id="282" r:id="rId29"/>
    <p:sldId id="283" r:id="rId30"/>
    <p:sldId id="293" r:id="rId31"/>
    <p:sldId id="294" r:id="rId32"/>
    <p:sldId id="295" r:id="rId33"/>
    <p:sldId id="273" r:id="rId34"/>
    <p:sldId id="274" r:id="rId35"/>
    <p:sldId id="275" r:id="rId36"/>
    <p:sldId id="296" r:id="rId37"/>
    <p:sldId id="297" r:id="rId38"/>
    <p:sldId id="298" r:id="rId39"/>
    <p:sldId id="299" r:id="rId40"/>
    <p:sldId id="300" r:id="rId41"/>
    <p:sldId id="301" r:id="rId42"/>
    <p:sldId id="302" r:id="rId43"/>
    <p:sldId id="303" r:id="rId44"/>
    <p:sldId id="304" r:id="rId45"/>
    <p:sldId id="306" r:id="rId46"/>
    <p:sldId id="307" r:id="rId47"/>
    <p:sldId id="309" r:id="rId48"/>
    <p:sldId id="327" r:id="rId49"/>
    <p:sldId id="310" r:id="rId50"/>
    <p:sldId id="311" r:id="rId51"/>
    <p:sldId id="329" r:id="rId52"/>
    <p:sldId id="330" r:id="rId53"/>
    <p:sldId id="331" r:id="rId54"/>
    <p:sldId id="332" r:id="rId55"/>
    <p:sldId id="287" r:id="rId56"/>
    <p:sldId id="312" r:id="rId57"/>
    <p:sldId id="260" r:id="rId58"/>
    <p:sldId id="261" r:id="rId59"/>
    <p:sldId id="313" r:id="rId60"/>
    <p:sldId id="314" r:id="rId61"/>
    <p:sldId id="315" r:id="rId62"/>
    <p:sldId id="322" r:id="rId63"/>
    <p:sldId id="323" r:id="rId64"/>
    <p:sldId id="324" r:id="rId65"/>
    <p:sldId id="325" r:id="rId66"/>
    <p:sldId id="326" r:id="rId67"/>
    <p:sldId id="337" r:id="rId68"/>
    <p:sldId id="333" r:id="rId69"/>
    <p:sldId id="334" r:id="rId70"/>
    <p:sldId id="335" r:id="rId71"/>
    <p:sldId id="336"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05" r:id="rId86"/>
    <p:sldId id="351" r:id="rId87"/>
    <p:sldId id="352" r:id="rId88"/>
    <p:sldId id="353" r:id="rId89"/>
    <p:sldId id="354" r:id="rId90"/>
    <p:sldId id="355" r:id="rId91"/>
    <p:sldId id="356" r:id="rId92"/>
    <p:sldId id="357" r:id="rId93"/>
    <p:sldId id="358" r:id="rId94"/>
    <p:sldId id="359" r:id="rId95"/>
    <p:sldId id="360" r:id="rId96"/>
    <p:sldId id="361" r:id="rId97"/>
    <p:sldId id="363" r:id="rId98"/>
    <p:sldId id="364" r:id="rId99"/>
    <p:sldId id="365" r:id="rId100"/>
    <p:sldId id="316" r:id="rId101"/>
    <p:sldId id="317" r:id="rId102"/>
    <p:sldId id="318" r:id="rId103"/>
    <p:sldId id="319" r:id="rId104"/>
    <p:sldId id="320" r:id="rId105"/>
    <p:sldId id="321" r:id="rId106"/>
    <p:sldId id="366" r:id="rId107"/>
    <p:sldId id="367" r:id="rId108"/>
    <p:sldId id="368" r:id="rId10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oleObject" Target="file:///C:\Users\Babatunde\Desktop\EGS4013\TestingPCA.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Babatunde\Desktop\EGS4013\TestingPCA.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Babatunde\Desktop\EGS4013\TestingPCA.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Babatunde\Desktop\EGS4013\TestingPCA.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Babatunde\Desktop\EGS4013\TestingPCA.xlsx"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diamond"/>
            <c:size val="12"/>
            <c:spPr>
              <a:solidFill>
                <a:srgbClr val="FF0000"/>
              </a:solidFill>
            </c:spPr>
          </c:marker>
          <c:xVal>
            <c:numRef>
              <c:f>TestingPCA!$B$58:$B$66</c:f>
              <c:numCache>
                <c:formatCode>General</c:formatCode>
                <c:ptCount val="9"/>
                <c:pt idx="0">
                  <c:v>3.44</c:v>
                </c:pt>
                <c:pt idx="1">
                  <c:v>1.44</c:v>
                </c:pt>
                <c:pt idx="2">
                  <c:v>-3.56</c:v>
                </c:pt>
                <c:pt idx="3">
                  <c:v>-5.56</c:v>
                </c:pt>
                <c:pt idx="4">
                  <c:v>1.44</c:v>
                </c:pt>
                <c:pt idx="5">
                  <c:v>-1.56</c:v>
                </c:pt>
                <c:pt idx="6">
                  <c:v>2.44</c:v>
                </c:pt>
                <c:pt idx="7">
                  <c:v>-2.56</c:v>
                </c:pt>
                <c:pt idx="8">
                  <c:v>4.4400000000000004</c:v>
                </c:pt>
              </c:numCache>
            </c:numRef>
          </c:xVal>
          <c:yVal>
            <c:numRef>
              <c:f>TestingPCA!$C$58:$C$66</c:f>
              <c:numCache>
                <c:formatCode>General</c:formatCode>
                <c:ptCount val="9"/>
                <c:pt idx="0">
                  <c:v>3.56</c:v>
                </c:pt>
                <c:pt idx="1">
                  <c:v>2.56</c:v>
                </c:pt>
                <c:pt idx="2">
                  <c:v>-3.44</c:v>
                </c:pt>
                <c:pt idx="3">
                  <c:v>-4.4400000000000004</c:v>
                </c:pt>
                <c:pt idx="4">
                  <c:v>-0.44000000000000028</c:v>
                </c:pt>
                <c:pt idx="5">
                  <c:v>-0.44000000000000028</c:v>
                </c:pt>
                <c:pt idx="6">
                  <c:v>1.56</c:v>
                </c:pt>
                <c:pt idx="7">
                  <c:v>-1.44</c:v>
                </c:pt>
                <c:pt idx="8">
                  <c:v>2.56</c:v>
                </c:pt>
              </c:numCache>
            </c:numRef>
          </c:yVal>
          <c:smooth val="0"/>
          <c:extLst>
            <c:ext xmlns:c16="http://schemas.microsoft.com/office/drawing/2014/chart" uri="{C3380CC4-5D6E-409C-BE32-E72D297353CC}">
              <c16:uniqueId val="{00000000-D5D1-46A4-A479-BC3D64E21855}"/>
            </c:ext>
          </c:extLst>
        </c:ser>
        <c:ser>
          <c:idx val="1"/>
          <c:order val="1"/>
          <c:spPr>
            <a:ln w="38100">
              <a:solidFill>
                <a:srgbClr val="3F23E9"/>
              </a:solidFill>
              <a:headEnd type="none"/>
              <a:tailEnd type="triangle"/>
            </a:ln>
          </c:spPr>
          <c:marker>
            <c:symbol val="none"/>
          </c:marker>
          <c:trendline>
            <c:spPr>
              <a:ln>
                <a:prstDash val="dash"/>
              </a:ln>
            </c:spPr>
            <c:trendlineType val="linear"/>
            <c:forward val="6"/>
            <c:backward val="6"/>
            <c:dispRSqr val="0"/>
            <c:dispEq val="0"/>
          </c:trendline>
          <c:xVal>
            <c:numRef>
              <c:f>TestingPCA!$D$58:$D$59</c:f>
              <c:numCache>
                <c:formatCode>0.0000</c:formatCode>
                <c:ptCount val="2"/>
                <c:pt idx="0">
                  <c:v>0</c:v>
                </c:pt>
                <c:pt idx="1">
                  <c:v>0.70710678118654746</c:v>
                </c:pt>
              </c:numCache>
            </c:numRef>
          </c:xVal>
          <c:yVal>
            <c:numRef>
              <c:f>TestingPCA!$E$58:$E$59</c:f>
              <c:numCache>
                <c:formatCode>0.0000</c:formatCode>
                <c:ptCount val="2"/>
                <c:pt idx="0">
                  <c:v>0</c:v>
                </c:pt>
                <c:pt idx="1">
                  <c:v>0.70710678118654746</c:v>
                </c:pt>
              </c:numCache>
            </c:numRef>
          </c:yVal>
          <c:smooth val="0"/>
          <c:extLst>
            <c:ext xmlns:c16="http://schemas.microsoft.com/office/drawing/2014/chart" uri="{C3380CC4-5D6E-409C-BE32-E72D297353CC}">
              <c16:uniqueId val="{00000002-D5D1-46A4-A479-BC3D64E21855}"/>
            </c:ext>
          </c:extLst>
        </c:ser>
        <c:ser>
          <c:idx val="2"/>
          <c:order val="2"/>
          <c:spPr>
            <a:ln w="38100">
              <a:solidFill>
                <a:srgbClr val="20EC33"/>
              </a:solidFill>
              <a:headEnd type="none"/>
              <a:tailEnd type="triangle"/>
            </a:ln>
          </c:spPr>
          <c:marker>
            <c:symbol val="none"/>
          </c:marker>
          <c:trendline>
            <c:spPr>
              <a:ln w="12700">
                <a:prstDash val="dash"/>
              </a:ln>
            </c:spPr>
            <c:trendlineType val="linear"/>
            <c:forward val="6"/>
            <c:backward val="6"/>
            <c:dispRSqr val="0"/>
            <c:dispEq val="0"/>
          </c:trendline>
          <c:xVal>
            <c:numRef>
              <c:f>TestingPCA!$F$58:$F$59</c:f>
              <c:numCache>
                <c:formatCode>0.000000</c:formatCode>
                <c:ptCount val="2"/>
                <c:pt idx="0">
                  <c:v>0</c:v>
                </c:pt>
                <c:pt idx="1">
                  <c:v>0.70710678118654657</c:v>
                </c:pt>
              </c:numCache>
            </c:numRef>
          </c:xVal>
          <c:yVal>
            <c:numRef>
              <c:f>TestingPCA!$G$58:$G$59</c:f>
              <c:numCache>
                <c:formatCode>0.000000</c:formatCode>
                <c:ptCount val="2"/>
                <c:pt idx="0">
                  <c:v>0</c:v>
                </c:pt>
                <c:pt idx="1">
                  <c:v>-0.70710678118654746</c:v>
                </c:pt>
              </c:numCache>
            </c:numRef>
          </c:yVal>
          <c:smooth val="0"/>
          <c:extLst>
            <c:ext xmlns:c16="http://schemas.microsoft.com/office/drawing/2014/chart" uri="{C3380CC4-5D6E-409C-BE32-E72D297353CC}">
              <c16:uniqueId val="{00000004-D5D1-46A4-A479-BC3D64E21855}"/>
            </c:ext>
          </c:extLst>
        </c:ser>
        <c:dLbls>
          <c:showLegendKey val="0"/>
          <c:showVal val="0"/>
          <c:showCatName val="0"/>
          <c:showSerName val="0"/>
          <c:showPercent val="0"/>
          <c:showBubbleSize val="0"/>
        </c:dLbls>
        <c:axId val="151174528"/>
        <c:axId val="151184512"/>
      </c:scatterChart>
      <c:valAx>
        <c:axId val="151174528"/>
        <c:scaling>
          <c:orientation val="minMax"/>
          <c:max val="6"/>
          <c:min val="-6"/>
        </c:scaling>
        <c:delete val="0"/>
        <c:axPos val="b"/>
        <c:numFmt formatCode="General" sourceLinked="1"/>
        <c:majorTickMark val="out"/>
        <c:minorTickMark val="none"/>
        <c:tickLblPos val="nextTo"/>
        <c:crossAx val="151184512"/>
        <c:crosses val="autoZero"/>
        <c:crossBetween val="midCat"/>
      </c:valAx>
      <c:valAx>
        <c:axId val="151184512"/>
        <c:scaling>
          <c:orientation val="minMax"/>
          <c:max val="6"/>
          <c:min val="-6"/>
        </c:scaling>
        <c:delete val="0"/>
        <c:axPos val="l"/>
        <c:numFmt formatCode="General" sourceLinked="1"/>
        <c:majorTickMark val="out"/>
        <c:minorTickMark val="none"/>
        <c:tickLblPos val="nextTo"/>
        <c:crossAx val="151174528"/>
        <c:crosses val="autoZero"/>
        <c:crossBetween val="midCat"/>
      </c:valAx>
      <c:spPr>
        <a:noFill/>
        <a:ln w="25400">
          <a:solidFill>
            <a:prstClr val="black"/>
          </a:solid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5907620922384795E-2"/>
          <c:y val="2.0341732283464812E-2"/>
          <c:w val="0.9238097581552307"/>
          <c:h val="0.95931653543307083"/>
        </c:manualLayout>
      </c:layout>
      <c:scatterChart>
        <c:scatterStyle val="lineMarker"/>
        <c:varyColors val="0"/>
        <c:ser>
          <c:idx val="0"/>
          <c:order val="0"/>
          <c:spPr>
            <a:ln w="28575">
              <a:noFill/>
            </a:ln>
          </c:spPr>
          <c:marker>
            <c:spPr>
              <a:solidFill>
                <a:srgbClr val="FF0000"/>
              </a:solidFill>
            </c:spPr>
          </c:marker>
          <c:trendline>
            <c:trendlineType val="linear"/>
            <c:dispRSqr val="0"/>
            <c:dispEq val="0"/>
          </c:trendline>
          <c:xVal>
            <c:numRef>
              <c:f>TestingPCA!$B$1:$B$9</c:f>
              <c:numCache>
                <c:formatCode>General</c:formatCode>
                <c:ptCount val="9"/>
                <c:pt idx="0">
                  <c:v>4</c:v>
                </c:pt>
                <c:pt idx="1">
                  <c:v>2</c:v>
                </c:pt>
                <c:pt idx="2">
                  <c:v>-3</c:v>
                </c:pt>
                <c:pt idx="3">
                  <c:v>-5</c:v>
                </c:pt>
                <c:pt idx="4">
                  <c:v>2</c:v>
                </c:pt>
                <c:pt idx="5">
                  <c:v>-1</c:v>
                </c:pt>
                <c:pt idx="6">
                  <c:v>3</c:v>
                </c:pt>
                <c:pt idx="7">
                  <c:v>-2</c:v>
                </c:pt>
                <c:pt idx="8">
                  <c:v>5</c:v>
                </c:pt>
              </c:numCache>
            </c:numRef>
          </c:xVal>
          <c:yVal>
            <c:numRef>
              <c:f>TestingPCA!$C$1:$C$9</c:f>
              <c:numCache>
                <c:formatCode>General</c:formatCode>
                <c:ptCount val="9"/>
                <c:pt idx="0">
                  <c:v>5</c:v>
                </c:pt>
                <c:pt idx="1">
                  <c:v>4</c:v>
                </c:pt>
                <c:pt idx="2">
                  <c:v>-2</c:v>
                </c:pt>
                <c:pt idx="3">
                  <c:v>-3</c:v>
                </c:pt>
                <c:pt idx="4">
                  <c:v>1</c:v>
                </c:pt>
                <c:pt idx="5">
                  <c:v>1</c:v>
                </c:pt>
                <c:pt idx="6">
                  <c:v>3</c:v>
                </c:pt>
                <c:pt idx="7">
                  <c:v>0</c:v>
                </c:pt>
                <c:pt idx="8">
                  <c:v>4</c:v>
                </c:pt>
              </c:numCache>
            </c:numRef>
          </c:yVal>
          <c:smooth val="0"/>
          <c:extLst>
            <c:ext xmlns:c16="http://schemas.microsoft.com/office/drawing/2014/chart" uri="{C3380CC4-5D6E-409C-BE32-E72D297353CC}">
              <c16:uniqueId val="{00000001-31A7-4C30-88DC-E31F981E8216}"/>
            </c:ext>
          </c:extLst>
        </c:ser>
        <c:dLbls>
          <c:showLegendKey val="0"/>
          <c:showVal val="0"/>
          <c:showCatName val="0"/>
          <c:showSerName val="0"/>
          <c:showPercent val="0"/>
          <c:showBubbleSize val="0"/>
        </c:dLbls>
        <c:axId val="199144960"/>
        <c:axId val="199146496"/>
      </c:scatterChart>
      <c:valAx>
        <c:axId val="199144960"/>
        <c:scaling>
          <c:orientation val="minMax"/>
        </c:scaling>
        <c:delete val="0"/>
        <c:axPos val="b"/>
        <c:numFmt formatCode="General" sourceLinked="1"/>
        <c:majorTickMark val="out"/>
        <c:minorTickMark val="none"/>
        <c:tickLblPos val="nextTo"/>
        <c:crossAx val="199146496"/>
        <c:crosses val="autoZero"/>
        <c:crossBetween val="midCat"/>
      </c:valAx>
      <c:valAx>
        <c:axId val="199146496"/>
        <c:scaling>
          <c:orientation val="minMax"/>
          <c:max val="6"/>
          <c:min val="-6"/>
        </c:scaling>
        <c:delete val="0"/>
        <c:axPos val="l"/>
        <c:numFmt formatCode="General" sourceLinked="1"/>
        <c:majorTickMark val="out"/>
        <c:minorTickMark val="none"/>
        <c:tickLblPos val="nextTo"/>
        <c:crossAx val="199144960"/>
        <c:crosses val="autoZero"/>
        <c:crossBetween val="midCat"/>
        <c:majorUnit val="2"/>
      </c:valAx>
      <c:spPr>
        <a:ln>
          <a:solidFill>
            <a:schemeClr val="accent1"/>
          </a:solidFill>
        </a:ln>
      </c:spPr>
    </c:plotArea>
    <c:plotVisOnly val="1"/>
    <c:dispBlanksAs val="gap"/>
    <c:showDLblsOverMax val="0"/>
  </c:chart>
  <c:spPr>
    <a:ln w="12700"/>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831070685130201E-2"/>
          <c:y val="1.9559395353358613E-2"/>
          <c:w val="0.94464309148856906"/>
          <c:h val="0.96088128407026041"/>
        </c:manualLayout>
      </c:layout>
      <c:scatterChart>
        <c:scatterStyle val="lineMarker"/>
        <c:varyColors val="0"/>
        <c:ser>
          <c:idx val="0"/>
          <c:order val="0"/>
          <c:spPr>
            <a:ln w="28575">
              <a:noFill/>
            </a:ln>
          </c:spPr>
          <c:marker>
            <c:symbol val="diamond"/>
            <c:size val="12"/>
            <c:spPr>
              <a:solidFill>
                <a:srgbClr val="FF0000"/>
              </a:solidFill>
            </c:spPr>
          </c:marker>
          <c:trendline>
            <c:trendlineType val="linear"/>
            <c:dispRSqr val="0"/>
            <c:dispEq val="0"/>
          </c:trendline>
          <c:xVal>
            <c:numRef>
              <c:f>TestingPCA!$B$17:$B$25</c:f>
              <c:numCache>
                <c:formatCode>General</c:formatCode>
                <c:ptCount val="9"/>
                <c:pt idx="0">
                  <c:v>3.44</c:v>
                </c:pt>
                <c:pt idx="1">
                  <c:v>1.44</c:v>
                </c:pt>
                <c:pt idx="2">
                  <c:v>-3.56</c:v>
                </c:pt>
                <c:pt idx="3">
                  <c:v>-5.56</c:v>
                </c:pt>
                <c:pt idx="4">
                  <c:v>1.44</c:v>
                </c:pt>
                <c:pt idx="5">
                  <c:v>-1.56</c:v>
                </c:pt>
                <c:pt idx="6">
                  <c:v>2.44</c:v>
                </c:pt>
                <c:pt idx="7">
                  <c:v>-2.56</c:v>
                </c:pt>
                <c:pt idx="8">
                  <c:v>4.4400000000000004</c:v>
                </c:pt>
              </c:numCache>
            </c:numRef>
          </c:xVal>
          <c:yVal>
            <c:numRef>
              <c:f>TestingPCA!$C$17:$C$25</c:f>
              <c:numCache>
                <c:formatCode>General</c:formatCode>
                <c:ptCount val="9"/>
                <c:pt idx="0">
                  <c:v>3.56</c:v>
                </c:pt>
                <c:pt idx="1">
                  <c:v>2.56</c:v>
                </c:pt>
                <c:pt idx="2">
                  <c:v>-3.44</c:v>
                </c:pt>
                <c:pt idx="3">
                  <c:v>-4.4400000000000004</c:v>
                </c:pt>
                <c:pt idx="4">
                  <c:v>-0.44</c:v>
                </c:pt>
                <c:pt idx="5">
                  <c:v>-0.44</c:v>
                </c:pt>
                <c:pt idx="6">
                  <c:v>1.56</c:v>
                </c:pt>
                <c:pt idx="7">
                  <c:v>-1.44</c:v>
                </c:pt>
                <c:pt idx="8">
                  <c:v>2.56</c:v>
                </c:pt>
              </c:numCache>
            </c:numRef>
          </c:yVal>
          <c:smooth val="0"/>
          <c:extLst>
            <c:ext xmlns:c16="http://schemas.microsoft.com/office/drawing/2014/chart" uri="{C3380CC4-5D6E-409C-BE32-E72D297353CC}">
              <c16:uniqueId val="{00000001-E23A-4417-8954-62404004B973}"/>
            </c:ext>
          </c:extLst>
        </c:ser>
        <c:dLbls>
          <c:showLegendKey val="0"/>
          <c:showVal val="0"/>
          <c:showCatName val="0"/>
          <c:showSerName val="0"/>
          <c:showPercent val="0"/>
          <c:showBubbleSize val="0"/>
        </c:dLbls>
        <c:axId val="199218688"/>
        <c:axId val="199220224"/>
      </c:scatterChart>
      <c:valAx>
        <c:axId val="199218688"/>
        <c:scaling>
          <c:orientation val="minMax"/>
          <c:min val="-6"/>
        </c:scaling>
        <c:delete val="0"/>
        <c:axPos val="b"/>
        <c:numFmt formatCode="General" sourceLinked="1"/>
        <c:majorTickMark val="out"/>
        <c:minorTickMark val="none"/>
        <c:tickLblPos val="nextTo"/>
        <c:crossAx val="199220224"/>
        <c:crosses val="autoZero"/>
        <c:crossBetween val="midCat"/>
      </c:valAx>
      <c:valAx>
        <c:axId val="199220224"/>
        <c:scaling>
          <c:orientation val="minMax"/>
          <c:max val="6"/>
          <c:min val="-6"/>
        </c:scaling>
        <c:delete val="0"/>
        <c:axPos val="l"/>
        <c:numFmt formatCode="General" sourceLinked="1"/>
        <c:majorTickMark val="out"/>
        <c:minorTickMark val="none"/>
        <c:tickLblPos val="nextTo"/>
        <c:crossAx val="199218688"/>
        <c:crosses val="autoZero"/>
        <c:crossBetween val="midCat"/>
      </c:valAx>
      <c:spPr>
        <a:ln>
          <a:solidFill>
            <a:schemeClr val="tx1"/>
          </a:solidFill>
        </a:ln>
      </c:spPr>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diamond"/>
            <c:size val="12"/>
            <c:spPr>
              <a:solidFill>
                <a:srgbClr val="FF0000"/>
              </a:solidFill>
            </c:spPr>
          </c:marker>
          <c:xVal>
            <c:numRef>
              <c:f>TestingPCA!$B$58:$B$66</c:f>
              <c:numCache>
                <c:formatCode>General</c:formatCode>
                <c:ptCount val="9"/>
                <c:pt idx="0">
                  <c:v>3.44</c:v>
                </c:pt>
                <c:pt idx="1">
                  <c:v>1.44</c:v>
                </c:pt>
                <c:pt idx="2">
                  <c:v>-3.56</c:v>
                </c:pt>
                <c:pt idx="3">
                  <c:v>-5.56</c:v>
                </c:pt>
                <c:pt idx="4">
                  <c:v>1.44</c:v>
                </c:pt>
                <c:pt idx="5">
                  <c:v>-1.56</c:v>
                </c:pt>
                <c:pt idx="6">
                  <c:v>2.44</c:v>
                </c:pt>
                <c:pt idx="7">
                  <c:v>-2.56</c:v>
                </c:pt>
                <c:pt idx="8">
                  <c:v>4.4400000000000004</c:v>
                </c:pt>
              </c:numCache>
            </c:numRef>
          </c:xVal>
          <c:yVal>
            <c:numRef>
              <c:f>TestingPCA!$C$58:$C$66</c:f>
              <c:numCache>
                <c:formatCode>General</c:formatCode>
                <c:ptCount val="9"/>
                <c:pt idx="0">
                  <c:v>3.56</c:v>
                </c:pt>
                <c:pt idx="1">
                  <c:v>2.56</c:v>
                </c:pt>
                <c:pt idx="2">
                  <c:v>-3.44</c:v>
                </c:pt>
                <c:pt idx="3">
                  <c:v>-4.4400000000000004</c:v>
                </c:pt>
                <c:pt idx="4">
                  <c:v>-0.44</c:v>
                </c:pt>
                <c:pt idx="5">
                  <c:v>-0.44</c:v>
                </c:pt>
                <c:pt idx="6">
                  <c:v>1.56</c:v>
                </c:pt>
                <c:pt idx="7">
                  <c:v>-1.44</c:v>
                </c:pt>
                <c:pt idx="8">
                  <c:v>2.56</c:v>
                </c:pt>
              </c:numCache>
            </c:numRef>
          </c:yVal>
          <c:smooth val="0"/>
          <c:extLst>
            <c:ext xmlns:c16="http://schemas.microsoft.com/office/drawing/2014/chart" uri="{C3380CC4-5D6E-409C-BE32-E72D297353CC}">
              <c16:uniqueId val="{00000000-068A-4492-AA2B-E8C23982797A}"/>
            </c:ext>
          </c:extLst>
        </c:ser>
        <c:ser>
          <c:idx val="1"/>
          <c:order val="1"/>
          <c:spPr>
            <a:ln w="38100">
              <a:solidFill>
                <a:srgbClr val="3F23E9"/>
              </a:solidFill>
              <a:headEnd type="none"/>
              <a:tailEnd type="triangle"/>
            </a:ln>
          </c:spPr>
          <c:marker>
            <c:symbol val="none"/>
          </c:marker>
          <c:trendline>
            <c:spPr>
              <a:ln>
                <a:prstDash val="dash"/>
              </a:ln>
            </c:spPr>
            <c:trendlineType val="linear"/>
            <c:forward val="6"/>
            <c:backward val="6"/>
            <c:dispRSqr val="0"/>
            <c:dispEq val="0"/>
          </c:trendline>
          <c:xVal>
            <c:numRef>
              <c:f>TestingPCA!$D$58:$D$59</c:f>
              <c:numCache>
                <c:formatCode>0.0000</c:formatCode>
                <c:ptCount val="2"/>
                <c:pt idx="0">
                  <c:v>0</c:v>
                </c:pt>
                <c:pt idx="1">
                  <c:v>0.70710678118654746</c:v>
                </c:pt>
              </c:numCache>
            </c:numRef>
          </c:xVal>
          <c:yVal>
            <c:numRef>
              <c:f>TestingPCA!$E$58:$E$59</c:f>
              <c:numCache>
                <c:formatCode>0.0000</c:formatCode>
                <c:ptCount val="2"/>
                <c:pt idx="0">
                  <c:v>0</c:v>
                </c:pt>
                <c:pt idx="1">
                  <c:v>0.70710678118654746</c:v>
                </c:pt>
              </c:numCache>
            </c:numRef>
          </c:yVal>
          <c:smooth val="0"/>
          <c:extLst>
            <c:ext xmlns:c16="http://schemas.microsoft.com/office/drawing/2014/chart" uri="{C3380CC4-5D6E-409C-BE32-E72D297353CC}">
              <c16:uniqueId val="{00000002-068A-4492-AA2B-E8C23982797A}"/>
            </c:ext>
          </c:extLst>
        </c:ser>
        <c:ser>
          <c:idx val="2"/>
          <c:order val="2"/>
          <c:spPr>
            <a:ln w="38100">
              <a:solidFill>
                <a:srgbClr val="20EC33"/>
              </a:solidFill>
              <a:headEnd type="none"/>
              <a:tailEnd type="triangle"/>
            </a:ln>
          </c:spPr>
          <c:marker>
            <c:symbol val="none"/>
          </c:marker>
          <c:trendline>
            <c:spPr>
              <a:ln w="12700">
                <a:prstDash val="dash"/>
              </a:ln>
            </c:spPr>
            <c:trendlineType val="linear"/>
            <c:forward val="6"/>
            <c:backward val="6"/>
            <c:dispRSqr val="0"/>
            <c:dispEq val="0"/>
          </c:trendline>
          <c:xVal>
            <c:numRef>
              <c:f>TestingPCA!$F$58:$F$59</c:f>
              <c:numCache>
                <c:formatCode>0.000000</c:formatCode>
                <c:ptCount val="2"/>
                <c:pt idx="0">
                  <c:v>0</c:v>
                </c:pt>
                <c:pt idx="1">
                  <c:v>0.70710678118654657</c:v>
                </c:pt>
              </c:numCache>
            </c:numRef>
          </c:xVal>
          <c:yVal>
            <c:numRef>
              <c:f>TestingPCA!$G$58:$G$59</c:f>
              <c:numCache>
                <c:formatCode>0.000000</c:formatCode>
                <c:ptCount val="2"/>
                <c:pt idx="0">
                  <c:v>0</c:v>
                </c:pt>
                <c:pt idx="1">
                  <c:v>-0.70710678118654746</c:v>
                </c:pt>
              </c:numCache>
            </c:numRef>
          </c:yVal>
          <c:smooth val="0"/>
          <c:extLst>
            <c:ext xmlns:c16="http://schemas.microsoft.com/office/drawing/2014/chart" uri="{C3380CC4-5D6E-409C-BE32-E72D297353CC}">
              <c16:uniqueId val="{00000004-068A-4492-AA2B-E8C23982797A}"/>
            </c:ext>
          </c:extLst>
        </c:ser>
        <c:dLbls>
          <c:showLegendKey val="0"/>
          <c:showVal val="0"/>
          <c:showCatName val="0"/>
          <c:showSerName val="0"/>
          <c:showPercent val="0"/>
          <c:showBubbleSize val="0"/>
        </c:dLbls>
        <c:axId val="199877376"/>
        <c:axId val="199878912"/>
      </c:scatterChart>
      <c:valAx>
        <c:axId val="199877376"/>
        <c:scaling>
          <c:orientation val="minMax"/>
          <c:max val="6"/>
          <c:min val="-6"/>
        </c:scaling>
        <c:delete val="0"/>
        <c:axPos val="b"/>
        <c:numFmt formatCode="General" sourceLinked="1"/>
        <c:majorTickMark val="out"/>
        <c:minorTickMark val="none"/>
        <c:tickLblPos val="nextTo"/>
        <c:crossAx val="199878912"/>
        <c:crosses val="autoZero"/>
        <c:crossBetween val="midCat"/>
      </c:valAx>
      <c:valAx>
        <c:axId val="199878912"/>
        <c:scaling>
          <c:orientation val="minMax"/>
          <c:max val="6"/>
          <c:min val="-6"/>
        </c:scaling>
        <c:delete val="0"/>
        <c:axPos val="l"/>
        <c:numFmt formatCode="General" sourceLinked="1"/>
        <c:majorTickMark val="out"/>
        <c:minorTickMark val="none"/>
        <c:tickLblPos val="nextTo"/>
        <c:crossAx val="199877376"/>
        <c:crosses val="autoZero"/>
        <c:crossBetween val="midCat"/>
      </c:valAx>
      <c:spPr>
        <a:noFill/>
        <a:ln w="25400">
          <a:solidFill>
            <a:prstClr val="black"/>
          </a:solidFill>
        </a:ln>
      </c:spPr>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diamond"/>
            <c:size val="12"/>
            <c:spPr>
              <a:solidFill>
                <a:srgbClr val="FF0000"/>
              </a:solidFill>
            </c:spPr>
          </c:marker>
          <c:xVal>
            <c:numRef>
              <c:f>TestingPCA!$B$58:$B$66</c:f>
              <c:numCache>
                <c:formatCode>General</c:formatCode>
                <c:ptCount val="9"/>
                <c:pt idx="0">
                  <c:v>3.44</c:v>
                </c:pt>
                <c:pt idx="1">
                  <c:v>1.44</c:v>
                </c:pt>
                <c:pt idx="2">
                  <c:v>-3.56</c:v>
                </c:pt>
                <c:pt idx="3">
                  <c:v>-5.56</c:v>
                </c:pt>
                <c:pt idx="4">
                  <c:v>1.44</c:v>
                </c:pt>
                <c:pt idx="5">
                  <c:v>-1.56</c:v>
                </c:pt>
                <c:pt idx="6">
                  <c:v>2.44</c:v>
                </c:pt>
                <c:pt idx="7">
                  <c:v>-2.56</c:v>
                </c:pt>
                <c:pt idx="8">
                  <c:v>4.4400000000000004</c:v>
                </c:pt>
              </c:numCache>
            </c:numRef>
          </c:xVal>
          <c:yVal>
            <c:numRef>
              <c:f>TestingPCA!$C$58:$C$66</c:f>
              <c:numCache>
                <c:formatCode>General</c:formatCode>
                <c:ptCount val="9"/>
                <c:pt idx="0">
                  <c:v>3.56</c:v>
                </c:pt>
                <c:pt idx="1">
                  <c:v>2.56</c:v>
                </c:pt>
                <c:pt idx="2">
                  <c:v>-3.44</c:v>
                </c:pt>
                <c:pt idx="3">
                  <c:v>-4.4400000000000004</c:v>
                </c:pt>
                <c:pt idx="4">
                  <c:v>-0.44</c:v>
                </c:pt>
                <c:pt idx="5">
                  <c:v>-0.44</c:v>
                </c:pt>
                <c:pt idx="6">
                  <c:v>1.56</c:v>
                </c:pt>
                <c:pt idx="7">
                  <c:v>-1.44</c:v>
                </c:pt>
                <c:pt idx="8">
                  <c:v>2.56</c:v>
                </c:pt>
              </c:numCache>
            </c:numRef>
          </c:yVal>
          <c:smooth val="0"/>
          <c:extLst>
            <c:ext xmlns:c16="http://schemas.microsoft.com/office/drawing/2014/chart" uri="{C3380CC4-5D6E-409C-BE32-E72D297353CC}">
              <c16:uniqueId val="{00000000-0AFB-4251-B04A-C12FCB99F437}"/>
            </c:ext>
          </c:extLst>
        </c:ser>
        <c:ser>
          <c:idx val="1"/>
          <c:order val="1"/>
          <c:spPr>
            <a:ln w="38100">
              <a:solidFill>
                <a:srgbClr val="3F23E9"/>
              </a:solidFill>
              <a:headEnd type="none"/>
              <a:tailEnd type="triangle"/>
            </a:ln>
          </c:spPr>
          <c:marker>
            <c:symbol val="none"/>
          </c:marker>
          <c:trendline>
            <c:spPr>
              <a:ln>
                <a:prstDash val="dash"/>
              </a:ln>
            </c:spPr>
            <c:trendlineType val="linear"/>
            <c:forward val="6"/>
            <c:backward val="6"/>
            <c:dispRSqr val="0"/>
            <c:dispEq val="0"/>
          </c:trendline>
          <c:xVal>
            <c:numRef>
              <c:f>TestingPCA!$D$58:$D$59</c:f>
              <c:numCache>
                <c:formatCode>0.0000</c:formatCode>
                <c:ptCount val="2"/>
                <c:pt idx="0">
                  <c:v>0</c:v>
                </c:pt>
                <c:pt idx="1">
                  <c:v>0.70710678118654746</c:v>
                </c:pt>
              </c:numCache>
            </c:numRef>
          </c:xVal>
          <c:yVal>
            <c:numRef>
              <c:f>TestingPCA!$E$58:$E$59</c:f>
              <c:numCache>
                <c:formatCode>0.0000</c:formatCode>
                <c:ptCount val="2"/>
                <c:pt idx="0">
                  <c:v>0</c:v>
                </c:pt>
                <c:pt idx="1">
                  <c:v>0.70710678118654746</c:v>
                </c:pt>
              </c:numCache>
            </c:numRef>
          </c:yVal>
          <c:smooth val="0"/>
          <c:extLst>
            <c:ext xmlns:c16="http://schemas.microsoft.com/office/drawing/2014/chart" uri="{C3380CC4-5D6E-409C-BE32-E72D297353CC}">
              <c16:uniqueId val="{00000002-0AFB-4251-B04A-C12FCB99F437}"/>
            </c:ext>
          </c:extLst>
        </c:ser>
        <c:ser>
          <c:idx val="2"/>
          <c:order val="2"/>
          <c:spPr>
            <a:ln w="38100">
              <a:solidFill>
                <a:srgbClr val="20EC33"/>
              </a:solidFill>
              <a:headEnd type="none"/>
              <a:tailEnd type="triangle"/>
            </a:ln>
          </c:spPr>
          <c:marker>
            <c:symbol val="none"/>
          </c:marker>
          <c:trendline>
            <c:spPr>
              <a:ln w="12700">
                <a:prstDash val="dash"/>
              </a:ln>
            </c:spPr>
            <c:trendlineType val="linear"/>
            <c:forward val="6"/>
            <c:backward val="6"/>
            <c:dispRSqr val="0"/>
            <c:dispEq val="0"/>
          </c:trendline>
          <c:xVal>
            <c:numRef>
              <c:f>TestingPCA!$F$58:$F$59</c:f>
              <c:numCache>
                <c:formatCode>0.000000</c:formatCode>
                <c:ptCount val="2"/>
                <c:pt idx="0">
                  <c:v>0</c:v>
                </c:pt>
                <c:pt idx="1">
                  <c:v>0.70710678118654657</c:v>
                </c:pt>
              </c:numCache>
            </c:numRef>
          </c:xVal>
          <c:yVal>
            <c:numRef>
              <c:f>TestingPCA!$G$58:$G$59</c:f>
              <c:numCache>
                <c:formatCode>0.000000</c:formatCode>
                <c:ptCount val="2"/>
                <c:pt idx="0">
                  <c:v>0</c:v>
                </c:pt>
                <c:pt idx="1">
                  <c:v>-0.70710678118654746</c:v>
                </c:pt>
              </c:numCache>
            </c:numRef>
          </c:yVal>
          <c:smooth val="0"/>
          <c:extLst>
            <c:ext xmlns:c16="http://schemas.microsoft.com/office/drawing/2014/chart" uri="{C3380CC4-5D6E-409C-BE32-E72D297353CC}">
              <c16:uniqueId val="{00000004-0AFB-4251-B04A-C12FCB99F437}"/>
            </c:ext>
          </c:extLst>
        </c:ser>
        <c:dLbls>
          <c:showLegendKey val="0"/>
          <c:showVal val="0"/>
          <c:showCatName val="0"/>
          <c:showSerName val="0"/>
          <c:showPercent val="0"/>
          <c:showBubbleSize val="0"/>
        </c:dLbls>
        <c:axId val="202289536"/>
        <c:axId val="202291072"/>
      </c:scatterChart>
      <c:valAx>
        <c:axId val="202289536"/>
        <c:scaling>
          <c:orientation val="minMax"/>
          <c:max val="6"/>
          <c:min val="-6"/>
        </c:scaling>
        <c:delete val="0"/>
        <c:axPos val="b"/>
        <c:numFmt formatCode="General" sourceLinked="1"/>
        <c:majorTickMark val="out"/>
        <c:minorTickMark val="none"/>
        <c:tickLblPos val="nextTo"/>
        <c:crossAx val="202291072"/>
        <c:crosses val="autoZero"/>
        <c:crossBetween val="midCat"/>
      </c:valAx>
      <c:valAx>
        <c:axId val="202291072"/>
        <c:scaling>
          <c:orientation val="minMax"/>
          <c:max val="6"/>
          <c:min val="-6"/>
        </c:scaling>
        <c:delete val="0"/>
        <c:axPos val="l"/>
        <c:numFmt formatCode="General" sourceLinked="1"/>
        <c:majorTickMark val="out"/>
        <c:minorTickMark val="none"/>
        <c:tickLblPos val="nextTo"/>
        <c:crossAx val="202289536"/>
        <c:crosses val="autoZero"/>
        <c:crossBetween val="midCat"/>
      </c:valAx>
      <c:spPr>
        <a:noFill/>
        <a:ln w="25400">
          <a:solidFill>
            <a:prstClr val="black"/>
          </a:solidFill>
        </a:ln>
      </c:spPr>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8CC70CCC-9520-4679-8DCB-59D61EC5F0C7}" type="datetimeFigureOut">
              <a:rPr lang="en-ZA" smtClean="0"/>
              <a:pPr/>
              <a:t>2020/01/12</a:t>
            </a:fld>
            <a:endParaRPr lang="en-ZA"/>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7D6A9CD0-5D1D-4B3D-B9F4-5CC6F5AFBC01}" type="slidenum">
              <a:rPr lang="en-ZA" smtClean="0"/>
              <a:pPr/>
              <a:t>‹#›</a:t>
            </a:fld>
            <a:endParaRPr lang="en-ZA"/>
          </a:p>
        </p:txBody>
      </p:sp>
    </p:spTree>
    <p:extLst>
      <p:ext uri="{BB962C8B-B14F-4D97-AF65-F5344CB8AC3E}">
        <p14:creationId xmlns:p14="http://schemas.microsoft.com/office/powerpoint/2010/main" val="1078409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04" cy="465266"/>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970159" y="0"/>
            <a:ext cx="3038604" cy="465266"/>
          </a:xfrm>
          <a:prstGeom prst="rect">
            <a:avLst/>
          </a:prstGeom>
        </p:spPr>
        <p:txBody>
          <a:bodyPr vert="horz" lIns="91440" tIns="45720" rIns="91440" bIns="45720" rtlCol="0"/>
          <a:lstStyle>
            <a:lvl1pPr algn="r">
              <a:defRPr sz="1200"/>
            </a:lvl1pPr>
          </a:lstStyle>
          <a:p>
            <a:fld id="{D370A1B7-4F9A-46E6-8E12-F2BCD344DE2E}" type="datetimeFigureOut">
              <a:rPr lang="en-ZA" smtClean="0"/>
              <a:pPr/>
              <a:t>2020/01/12</a:t>
            </a:fld>
            <a:endParaRPr lang="en-ZA"/>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700713" y="4416311"/>
            <a:ext cx="5608975" cy="41829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829648"/>
            <a:ext cx="3038604" cy="465266"/>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970159" y="8829648"/>
            <a:ext cx="3038604" cy="465266"/>
          </a:xfrm>
          <a:prstGeom prst="rect">
            <a:avLst/>
          </a:prstGeom>
        </p:spPr>
        <p:txBody>
          <a:bodyPr vert="horz" lIns="91440" tIns="45720" rIns="91440" bIns="45720" rtlCol="0" anchor="b"/>
          <a:lstStyle>
            <a:lvl1pPr algn="r">
              <a:defRPr sz="1200"/>
            </a:lvl1pPr>
          </a:lstStyle>
          <a:p>
            <a:fld id="{C2EE2571-2E0B-40D2-B400-D5F986417BEA}" type="slidenum">
              <a:rPr lang="en-ZA" smtClean="0"/>
              <a:pPr/>
              <a:t>‹#›</a:t>
            </a:fld>
            <a:endParaRPr lang="en-ZA"/>
          </a:p>
        </p:txBody>
      </p:sp>
    </p:spTree>
    <p:extLst>
      <p:ext uri="{BB962C8B-B14F-4D97-AF65-F5344CB8AC3E}">
        <p14:creationId xmlns:p14="http://schemas.microsoft.com/office/powerpoint/2010/main" val="422127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ZA" dirty="0"/>
              <a:t>Story behind the Figure:</a:t>
            </a:r>
          </a:p>
          <a:p>
            <a:r>
              <a:rPr lang="en-ZA" dirty="0"/>
              <a:t>This</a:t>
            </a:r>
            <a:r>
              <a:rPr lang="en-ZA" baseline="0" dirty="0"/>
              <a:t> is a student project looking at the correlation between observed and calculated cloud base height.</a:t>
            </a:r>
          </a:p>
          <a:p>
            <a:r>
              <a:rPr lang="en-ZA" baseline="0" dirty="0"/>
              <a:t>He found the data along the linear path (will correlated ) are most the data obtained during the daytime, while of the uncorrelated data are those obtained at </a:t>
            </a:r>
            <a:r>
              <a:rPr lang="en-ZA" baseline="0" dirty="0" err="1"/>
              <a:t>nighttime</a:t>
            </a:r>
            <a:r>
              <a:rPr lang="en-ZA" baseline="0" dirty="0"/>
              <a:t> or under strong wind conditions.</a:t>
            </a:r>
            <a:endParaRPr lang="en-ZA" dirty="0"/>
          </a:p>
        </p:txBody>
      </p:sp>
      <p:sp>
        <p:nvSpPr>
          <p:cNvPr id="4" name="Slide Number Placeholder 3"/>
          <p:cNvSpPr>
            <a:spLocks noGrp="1"/>
          </p:cNvSpPr>
          <p:nvPr>
            <p:ph type="sldNum" sz="quarter" idx="10"/>
          </p:nvPr>
        </p:nvSpPr>
        <p:spPr/>
        <p:txBody>
          <a:bodyPr/>
          <a:lstStyle/>
          <a:p>
            <a:fld id="{C2EE2571-2E0B-40D2-B400-D5F986417BEA}" type="slidenum">
              <a:rPr lang="en-ZA" smtClean="0"/>
              <a:pPr/>
              <a:t>9</a:t>
            </a:fld>
            <a:endParaRPr lang="en-Z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figure season</a:t>
            </a:r>
            <a:r>
              <a:rPr lang="en-ZA" baseline="0" dirty="0"/>
              <a:t>al variation in the drought pattern in each year from 1950 – 2014). The </a:t>
            </a:r>
            <a:r>
              <a:rPr lang="en-ZA" baseline="0" dirty="0" err="1"/>
              <a:t>colors</a:t>
            </a:r>
            <a:r>
              <a:rPr lang="en-ZA" baseline="0" dirty="0"/>
              <a:t> indicate the average SPEI over Southern Africa. The number in each colour indicate the tag of the drought number (see slide 2).</a:t>
            </a:r>
          </a:p>
          <a:p>
            <a:endParaRPr lang="en-ZA" baseline="0" dirty="0"/>
          </a:p>
          <a:p>
            <a:r>
              <a:rPr lang="en-ZA" baseline="0" dirty="0"/>
              <a:t>It shows the while some drought pattern easily transit to other drought patterns, some can be persistent and linger for more than two seasons.</a:t>
            </a:r>
          </a:p>
        </p:txBody>
      </p:sp>
      <p:sp>
        <p:nvSpPr>
          <p:cNvPr id="4" name="Slide Number Placeholder 3"/>
          <p:cNvSpPr>
            <a:spLocks noGrp="1"/>
          </p:cNvSpPr>
          <p:nvPr>
            <p:ph type="sldNum" sz="quarter" idx="10"/>
          </p:nvPr>
        </p:nvSpPr>
        <p:spPr/>
        <p:txBody>
          <a:bodyPr/>
          <a:lstStyle/>
          <a:p>
            <a:fld id="{99FA69CB-DEAC-4AFB-9908-07A75C17EC49}" type="slidenum">
              <a:rPr lang="en-ZA" smtClean="0"/>
              <a:t>70</a:t>
            </a:fld>
            <a:endParaRPr lang="en-ZA"/>
          </a:p>
        </p:txBody>
      </p:sp>
    </p:spTree>
    <p:extLst>
      <p:ext uri="{BB962C8B-B14F-4D97-AF65-F5344CB8AC3E}">
        <p14:creationId xmlns:p14="http://schemas.microsoft.com/office/powerpoint/2010/main" val="81344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This slide presents the decadal variation </a:t>
            </a:r>
            <a:r>
              <a:rPr lang="en-ZA" baseline="0" dirty="0"/>
              <a:t>distribution of the drought patterns </a:t>
            </a:r>
          </a:p>
          <a:p>
            <a:pPr marL="0" marR="0" indent="0" algn="l" defTabSz="914400" rtl="0" eaLnBrk="1" fontAlgn="auto" latinLnBrk="0" hangingPunct="1">
              <a:lnSpc>
                <a:spcPct val="100000"/>
              </a:lnSpc>
              <a:spcBef>
                <a:spcPts val="0"/>
              </a:spcBef>
              <a:spcAft>
                <a:spcPts val="0"/>
              </a:spcAft>
              <a:buClrTx/>
              <a:buSzTx/>
              <a:buFontTx/>
              <a:buNone/>
              <a:tabLst/>
              <a:defRPr/>
            </a:pPr>
            <a:endParaRPr lang="en-Z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ZA" baseline="0" dirty="0"/>
              <a:t>It indicates that the bottom-right pattern (wet condition over the entire region) has not occurred since the last three decades.</a:t>
            </a:r>
          </a:p>
          <a:p>
            <a:pPr marL="0" marR="0" indent="0" algn="l" defTabSz="914400" rtl="0" eaLnBrk="1" fontAlgn="auto" latinLnBrk="0" hangingPunct="1">
              <a:lnSpc>
                <a:spcPct val="100000"/>
              </a:lnSpc>
              <a:spcBef>
                <a:spcPts val="0"/>
              </a:spcBef>
              <a:spcAft>
                <a:spcPts val="0"/>
              </a:spcAft>
              <a:buClrTx/>
              <a:buSzTx/>
              <a:buFontTx/>
              <a:buNone/>
              <a:tabLst/>
              <a:defRPr/>
            </a:pPr>
            <a:r>
              <a:rPr lang="en-ZA" baseline="0" dirty="0"/>
              <a:t>There is a shift from wet condition to drying condition.. This may be due to </a:t>
            </a:r>
            <a:r>
              <a:rPr lang="en-ZA" baseline="0"/>
              <a:t>climate change.</a:t>
            </a:r>
            <a:endParaRPr lang="en-ZA"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ZA"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ZA" dirty="0"/>
          </a:p>
          <a:p>
            <a:endParaRPr lang="en-ZA" dirty="0"/>
          </a:p>
        </p:txBody>
      </p:sp>
      <p:sp>
        <p:nvSpPr>
          <p:cNvPr id="4" name="Slide Number Placeholder 3"/>
          <p:cNvSpPr>
            <a:spLocks noGrp="1"/>
          </p:cNvSpPr>
          <p:nvPr>
            <p:ph type="sldNum" sz="quarter" idx="10"/>
          </p:nvPr>
        </p:nvSpPr>
        <p:spPr/>
        <p:txBody>
          <a:bodyPr/>
          <a:lstStyle/>
          <a:p>
            <a:fld id="{99FA69CB-DEAC-4AFB-9908-07A75C17EC49}" type="slidenum">
              <a:rPr lang="en-ZA" smtClean="0"/>
              <a:t>71</a:t>
            </a:fld>
            <a:endParaRPr lang="en-ZA"/>
          </a:p>
        </p:txBody>
      </p:sp>
    </p:spTree>
    <p:extLst>
      <p:ext uri="{BB962C8B-B14F-4D97-AF65-F5344CB8AC3E}">
        <p14:creationId xmlns:p14="http://schemas.microsoft.com/office/powerpoint/2010/main" val="2705349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B43BD7CA-09B4-471A-9A3C-F14AD2D180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04705BCE-FF91-4941-8DBE-97166307BD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427144A4-7211-4FA8-A54D-AA248BF321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39A4D4-3EFD-456C-837D-A1DCE7CB91DA}" type="slidenum">
              <a:rPr lang="en-US" altLang="en-US">
                <a:latin typeface="Arial" panose="020B0604020202020204" pitchFamily="34" charset="0"/>
              </a:rPr>
              <a:pPr>
                <a:spcBef>
                  <a:spcPct val="0"/>
                </a:spcBef>
              </a:pPr>
              <a:t>89</a:t>
            </a:fld>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a:extLst>
              <a:ext uri="{FF2B5EF4-FFF2-40B4-BE49-F238E27FC236}">
                <a16:creationId xmlns:a16="http://schemas.microsoft.com/office/drawing/2014/main" id="{024FDCC1-524D-44B1-A8F8-9A999F330DC6}"/>
              </a:ext>
            </a:extLst>
          </p:cNvPr>
          <p:cNvSpPr txBox="1">
            <a:spLocks noGrp="1"/>
          </p:cNvSpPr>
          <p:nvPr>
            <p:ph type="sldNum" sz="quarter" idx="5"/>
          </p:nvPr>
        </p:nvSpPr>
        <p:spPr>
          <a:ln/>
        </p:spPr>
        <p:txBody>
          <a:bodyPr lIns="0" tIns="0" rIns="0" bIns="0" anchor="b" anchorCtr="0">
            <a:noAutofit/>
          </a:bodyPr>
          <a:lstStyle/>
          <a:p>
            <a:pPr lvl="0"/>
            <a:fld id="{9DF43380-9587-4BB8-8914-CB5EDBF3C06C}" type="slidenum">
              <a:t>96</a:t>
            </a:fld>
            <a:endParaRPr lang="en-ZA"/>
          </a:p>
        </p:txBody>
      </p:sp>
      <p:sp>
        <p:nvSpPr>
          <p:cNvPr id="2" name="Slide Image Placeholder 1">
            <a:extLst>
              <a:ext uri="{FF2B5EF4-FFF2-40B4-BE49-F238E27FC236}">
                <a16:creationId xmlns:a16="http://schemas.microsoft.com/office/drawing/2014/main" id="{E5EDA975-FA96-45A3-943E-17A01F4677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 2">
            <a:extLst>
              <a:ext uri="{FF2B5EF4-FFF2-40B4-BE49-F238E27FC236}">
                <a16:creationId xmlns:a16="http://schemas.microsoft.com/office/drawing/2014/main" id="{127723A8-CE0D-4616-B807-3F94C0927408}"/>
              </a:ext>
            </a:extLst>
          </p:cNvPr>
          <p:cNvSpPr txBox="1">
            <a:spLocks noGrp="1"/>
          </p:cNvSpPr>
          <p:nvPr>
            <p:ph type="body" sz="quarter" idx="1"/>
          </p:nvPr>
        </p:nvSpPr>
        <p:spPr/>
        <p:txBody>
          <a:bodyPr/>
          <a:lstStyle/>
          <a:p>
            <a:endParaRPr lang="en-Z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C2EE2571-2E0B-40D2-B400-D5F986417BEA}" type="slidenum">
              <a:rPr lang="en-ZA" smtClean="0"/>
              <a:pPr/>
              <a:t>11</a:t>
            </a:fld>
            <a:endParaRPr lang="en-Z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763726FD-E3B7-458D-AA87-0D3BCB102A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902F2818-E8C6-453B-B117-994A9C9AC4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ZA" altLang="en-US"/>
          </a:p>
        </p:txBody>
      </p:sp>
      <p:sp>
        <p:nvSpPr>
          <p:cNvPr id="4100" name="Slide Number Placeholder 3">
            <a:extLst>
              <a:ext uri="{FF2B5EF4-FFF2-40B4-BE49-F238E27FC236}">
                <a16:creationId xmlns:a16="http://schemas.microsoft.com/office/drawing/2014/main" id="{FAEE15A7-758E-4010-8CC4-88A1E2A262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9A513-DA4F-481A-83C9-A20296FC4FA7}" type="slidenum">
              <a:rPr lang="en-US" altLang="en-US">
                <a:latin typeface="Arial" panose="020B0604020202020204" pitchFamily="34" charset="0"/>
              </a:rPr>
              <a:pPr>
                <a:spcBef>
                  <a:spcPct val="0"/>
                </a:spcBef>
              </a:pPr>
              <a:t>19</a:t>
            </a:fld>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DC0733B9-123E-4D05-808F-F8B1367552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9C36D9A9-8DC0-4D39-AF88-609E48EB6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2E1B1A78-7534-407A-BA8B-5E4722423B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B44B18-8404-4AE3-8A1E-13B0662065C3}" type="slidenum">
              <a:rPr lang="en-US" altLang="en-US">
                <a:latin typeface="Arial" panose="020B0604020202020204" pitchFamily="34" charset="0"/>
              </a:rPr>
              <a:pPr>
                <a:spcBef>
                  <a:spcPct val="0"/>
                </a:spcBef>
              </a:pPr>
              <a:t>29</a:t>
            </a:fld>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8F6A698-EBBC-49F5-BCF9-D7FC7C1DC5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647678EF-6F87-4603-8583-83D843E61D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460" name="Slide Number Placeholder 3">
            <a:extLst>
              <a:ext uri="{FF2B5EF4-FFF2-40B4-BE49-F238E27FC236}">
                <a16:creationId xmlns:a16="http://schemas.microsoft.com/office/drawing/2014/main" id="{DD919063-F832-43D5-A362-923303DDF8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215820-D2FA-4508-8DB9-2469AE9B5A4B}" type="slidenum">
              <a:rPr lang="en-US" altLang="en-US">
                <a:latin typeface="Arial" panose="020B0604020202020204" pitchFamily="34" charset="0"/>
              </a:rPr>
              <a:pPr>
                <a:spcBef>
                  <a:spcPct val="0"/>
                </a:spcBef>
              </a:pPr>
              <a:t>32</a:t>
            </a:fld>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830FF915-EAEE-4E1B-AB4C-726DDEF884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419EAE-8C35-4760-9F68-8ACCBC2C38E8}" type="slidenum">
              <a:rPr lang="en-GB" altLang="en-US">
                <a:latin typeface="Arial" panose="020B0604020202020204" pitchFamily="34" charset="0"/>
              </a:rPr>
              <a:pPr>
                <a:spcBef>
                  <a:spcPct val="0"/>
                </a:spcBef>
              </a:pPr>
              <a:t>53</a:t>
            </a:fld>
            <a:endParaRPr lang="en-GB" altLang="en-US">
              <a:latin typeface="Arial" panose="020B0604020202020204" pitchFamily="34" charset="0"/>
            </a:endParaRPr>
          </a:p>
        </p:txBody>
      </p:sp>
      <p:sp>
        <p:nvSpPr>
          <p:cNvPr id="8195" name="Rectangle 2">
            <a:extLst>
              <a:ext uri="{FF2B5EF4-FFF2-40B4-BE49-F238E27FC236}">
                <a16:creationId xmlns:a16="http://schemas.microsoft.com/office/drawing/2014/main" id="{2193448D-75A9-453C-92FC-23150B0097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a:extLst>
              <a:ext uri="{FF2B5EF4-FFF2-40B4-BE49-F238E27FC236}">
                <a16:creationId xmlns:a16="http://schemas.microsoft.com/office/drawing/2014/main" id="{1332EA36-08AD-4BC9-BBED-3FB0679443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sz="600"/>
              <a:t>identify the primary features of the synoptic-scale circulation over the region. In effect, the nodes represent a non-linear distribution of overlapping,non-discreet, circulation types. The circulation patterns are readily visualized in a 2-dimensional array (the SOM) that places similar types adjacent to one another and very different types far apart</a:t>
            </a:r>
            <a:br>
              <a:rPr lang="en-GB" altLang="en-US" sz="600"/>
            </a:br>
            <a:r>
              <a:rPr lang="en-GB" altLang="en-US" sz="600"/>
              <a:t>in the SOM space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This</a:t>
            </a:r>
            <a:r>
              <a:rPr lang="en-ZA" baseline="0" dirty="0"/>
              <a:t> work is sponsored by WRC under K5/2317 Project. Dr </a:t>
            </a:r>
            <a:r>
              <a:rPr lang="en-ZA" baseline="0" dirty="0" err="1"/>
              <a:t>Babatunde</a:t>
            </a:r>
            <a:r>
              <a:rPr lang="en-ZA" baseline="0" dirty="0"/>
              <a:t> J. </a:t>
            </a:r>
            <a:r>
              <a:rPr lang="en-ZA" baseline="0" dirty="0" err="1"/>
              <a:t>Abiodun</a:t>
            </a:r>
            <a:r>
              <a:rPr lang="en-ZA" baseline="0" dirty="0"/>
              <a:t> is the Principal Investigator of the project.</a:t>
            </a:r>
            <a:endParaRPr lang="en-ZA" dirty="0"/>
          </a:p>
        </p:txBody>
      </p:sp>
      <p:sp>
        <p:nvSpPr>
          <p:cNvPr id="4" name="Slide Number Placeholder 3"/>
          <p:cNvSpPr>
            <a:spLocks noGrp="1"/>
          </p:cNvSpPr>
          <p:nvPr>
            <p:ph type="sldNum" sz="quarter" idx="10"/>
          </p:nvPr>
        </p:nvSpPr>
        <p:spPr/>
        <p:txBody>
          <a:bodyPr/>
          <a:lstStyle/>
          <a:p>
            <a:fld id="{99FA69CB-DEAC-4AFB-9908-07A75C17EC49}" type="slidenum">
              <a:rPr lang="en-ZA" smtClean="0"/>
              <a:t>67</a:t>
            </a:fld>
            <a:endParaRPr lang="en-ZA"/>
          </a:p>
        </p:txBody>
      </p:sp>
    </p:spTree>
    <p:extLst>
      <p:ext uri="{BB962C8B-B14F-4D97-AF65-F5344CB8AC3E}">
        <p14:creationId xmlns:p14="http://schemas.microsoft.com/office/powerpoint/2010/main" val="145495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These</a:t>
            </a:r>
            <a:r>
              <a:rPr lang="en-ZA" baseline="0" dirty="0"/>
              <a:t> are 12 major types (or patterns) of regionally extensive droughts in southern Africa. </a:t>
            </a:r>
          </a:p>
          <a:p>
            <a:endParaRPr lang="en-ZA" baseline="0" dirty="0"/>
          </a:p>
          <a:p>
            <a:r>
              <a:rPr lang="en-ZA" baseline="0" dirty="0"/>
              <a:t>The colours show the values of a drought index (called Standardized Evapotranspiration Index). The index is calculated based on a balance between rainfall and potential evapotranspiration index. Hence, it account for the influence of global warming. In the figure, the negative values indicate dry condition (droughts), while the positive indicate wet conditions.</a:t>
            </a:r>
          </a:p>
          <a:p>
            <a:endParaRPr lang="en-ZA" dirty="0"/>
          </a:p>
          <a:p>
            <a:r>
              <a:rPr lang="en-ZA" dirty="0"/>
              <a:t>The four</a:t>
            </a:r>
            <a:r>
              <a:rPr lang="en-ZA" baseline="0" dirty="0"/>
              <a:t> patterns at the edges show the extremes cases of drought patterns:</a:t>
            </a:r>
          </a:p>
          <a:p>
            <a:pPr marL="0" indent="0">
              <a:buFont typeface="Arial" panose="020B0604020202020204" pitchFamily="34" charset="0"/>
              <a:buNone/>
            </a:pPr>
            <a:r>
              <a:rPr lang="en-ZA" baseline="0" dirty="0"/>
              <a:t>Top-left =&gt; The entire region is experiencing drought</a:t>
            </a:r>
          </a:p>
          <a:p>
            <a:pPr marL="0" indent="0">
              <a:buFont typeface="Arial" panose="020B0604020202020204" pitchFamily="34" charset="0"/>
              <a:buNone/>
            </a:pPr>
            <a:r>
              <a:rPr lang="en-ZA" baseline="0" dirty="0"/>
              <a:t>Bottom-right =&gt; The entire region is experiencing wet condition</a:t>
            </a:r>
          </a:p>
          <a:p>
            <a:pPr marL="0" indent="0">
              <a:buFont typeface="Arial" panose="020B0604020202020204" pitchFamily="34" charset="0"/>
              <a:buNone/>
            </a:pPr>
            <a:r>
              <a:rPr lang="en-ZA" baseline="0" dirty="0"/>
              <a:t>Top-left =&gt; The northern part is experiencing wet condition, while the southern part is experiencing drought.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baseline="0" dirty="0"/>
              <a:t>Bottom-right =&gt; The northern part is experiencing drought, while the southern part is experiencing wet condition.</a:t>
            </a:r>
            <a:endParaRPr lang="en-ZA" dirty="0"/>
          </a:p>
          <a:p>
            <a:pPr marL="0" indent="0">
              <a:buFont typeface="Arial" panose="020B0604020202020204" pitchFamily="34" charset="0"/>
              <a:buNone/>
            </a:pPr>
            <a:endParaRPr lang="en-ZA" dirty="0"/>
          </a:p>
        </p:txBody>
      </p:sp>
      <p:sp>
        <p:nvSpPr>
          <p:cNvPr id="4" name="Slide Number Placeholder 3"/>
          <p:cNvSpPr>
            <a:spLocks noGrp="1"/>
          </p:cNvSpPr>
          <p:nvPr>
            <p:ph type="sldNum" sz="quarter" idx="10"/>
          </p:nvPr>
        </p:nvSpPr>
        <p:spPr/>
        <p:txBody>
          <a:bodyPr/>
          <a:lstStyle/>
          <a:p>
            <a:fld id="{99FA69CB-DEAC-4AFB-9908-07A75C17EC49}" type="slidenum">
              <a:rPr lang="en-ZA" smtClean="0"/>
              <a:t>68</a:t>
            </a:fld>
            <a:endParaRPr lang="en-ZA"/>
          </a:p>
        </p:txBody>
      </p:sp>
    </p:spTree>
    <p:extLst>
      <p:ext uri="{BB962C8B-B14F-4D97-AF65-F5344CB8AC3E}">
        <p14:creationId xmlns:p14="http://schemas.microsoft.com/office/powerpoint/2010/main" val="41259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This slide presents the seasonal</a:t>
            </a:r>
            <a:r>
              <a:rPr lang="en-ZA" baseline="0" dirty="0"/>
              <a:t> distribution of the drought patterns and it indicates the drought patterns can occur any season.</a:t>
            </a:r>
            <a:endParaRPr lang="en-ZA" dirty="0"/>
          </a:p>
        </p:txBody>
      </p:sp>
      <p:sp>
        <p:nvSpPr>
          <p:cNvPr id="4" name="Slide Number Placeholder 3"/>
          <p:cNvSpPr>
            <a:spLocks noGrp="1"/>
          </p:cNvSpPr>
          <p:nvPr>
            <p:ph type="sldNum" sz="quarter" idx="10"/>
          </p:nvPr>
        </p:nvSpPr>
        <p:spPr/>
        <p:txBody>
          <a:bodyPr/>
          <a:lstStyle/>
          <a:p>
            <a:fld id="{99FA69CB-DEAC-4AFB-9908-07A75C17EC49}" type="slidenum">
              <a:rPr lang="en-ZA" smtClean="0"/>
              <a:t>69</a:t>
            </a:fld>
            <a:endParaRPr lang="en-ZA"/>
          </a:p>
        </p:txBody>
      </p:sp>
    </p:spTree>
    <p:extLst>
      <p:ext uri="{BB962C8B-B14F-4D97-AF65-F5344CB8AC3E}">
        <p14:creationId xmlns:p14="http://schemas.microsoft.com/office/powerpoint/2010/main" val="157598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972D7E-5DC5-478F-AA79-D152E8E4B835}"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972D7E-5DC5-478F-AA79-D152E8E4B835}"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972D7E-5DC5-478F-AA79-D152E8E4B835}"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972D7E-5DC5-478F-AA79-D152E8E4B835}"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72D7E-5DC5-478F-AA79-D152E8E4B835}"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972D7E-5DC5-478F-AA79-D152E8E4B835}"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972D7E-5DC5-478F-AA79-D152E8E4B835}" type="datetimeFigureOut">
              <a:rPr lang="en-US" smtClean="0"/>
              <a:pPr/>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972D7E-5DC5-478F-AA79-D152E8E4B835}" type="datetimeFigureOut">
              <a:rPr lang="en-US" smtClean="0"/>
              <a:pPr/>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72D7E-5DC5-478F-AA79-D152E8E4B835}" type="datetimeFigureOut">
              <a:rPr lang="en-US" smtClean="0"/>
              <a:pPr/>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72D7E-5DC5-478F-AA79-D152E8E4B835}"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72D7E-5DC5-478F-AA79-D152E8E4B835}"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93CE0-0B51-45E5-A931-AC1C5FEAC8A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72D7E-5DC5-478F-AA79-D152E8E4B835}" type="datetimeFigureOut">
              <a:rPr lang="en-US" smtClean="0"/>
              <a:pPr/>
              <a:t>1/12/2020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93CE0-0B51-45E5-A931-AC1C5FEAC8A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hart" Target="../charts/chart1.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chart" Target="../charts/chart5.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babiodun@uct.ac.za"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3.jpe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1.wmf"/></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71E9-0948-41E9-A713-191C09296637}"/>
              </a:ext>
            </a:extLst>
          </p:cNvPr>
          <p:cNvSpPr>
            <a:spLocks noGrp="1"/>
          </p:cNvSpPr>
          <p:nvPr>
            <p:ph type="ctrTitle"/>
          </p:nvPr>
        </p:nvSpPr>
        <p:spPr>
          <a:xfrm>
            <a:off x="228600" y="457200"/>
            <a:ext cx="8610600" cy="2362200"/>
          </a:xfrm>
        </p:spPr>
        <p:txBody>
          <a:bodyPr rtlCol="0">
            <a:normAutofit fontScale="90000"/>
          </a:bodyPr>
          <a:lstStyle/>
          <a:p>
            <a:pPr eaLnBrk="1" fontAlgn="auto" hangingPunct="1">
              <a:spcAft>
                <a:spcPts val="0"/>
              </a:spcAft>
              <a:defRPr/>
            </a:pPr>
            <a:r>
              <a:rPr lang="en-US" sz="7300" b="1" dirty="0"/>
              <a:t>Research Methods </a:t>
            </a:r>
            <a:br>
              <a:rPr lang="en-US" sz="7300" b="1" dirty="0"/>
            </a:br>
            <a:r>
              <a:rPr lang="en-US" sz="7300" b="1" dirty="0"/>
              <a:t>in Climate Science</a:t>
            </a:r>
            <a:br>
              <a:rPr lang="en-US" b="1" dirty="0"/>
            </a:br>
            <a:endParaRPr lang="en-US" dirty="0"/>
          </a:p>
        </p:txBody>
      </p:sp>
      <p:sp>
        <p:nvSpPr>
          <p:cNvPr id="2051" name="Subtitle 2">
            <a:extLst>
              <a:ext uri="{FF2B5EF4-FFF2-40B4-BE49-F238E27FC236}">
                <a16:creationId xmlns:a16="http://schemas.microsoft.com/office/drawing/2014/main" id="{9AC060DF-2B7B-4755-8F7A-77E842BA6EA9}"/>
              </a:ext>
            </a:extLst>
          </p:cNvPr>
          <p:cNvSpPr>
            <a:spLocks noGrp="1"/>
          </p:cNvSpPr>
          <p:nvPr>
            <p:ph type="subTitle" idx="1"/>
          </p:nvPr>
        </p:nvSpPr>
        <p:spPr>
          <a:xfrm>
            <a:off x="304800" y="3429000"/>
            <a:ext cx="8458200" cy="3048000"/>
          </a:xfrm>
        </p:spPr>
        <p:txBody>
          <a:bodyPr/>
          <a:lstStyle/>
          <a:p>
            <a:pPr eaLnBrk="1" hangingPunct="1"/>
            <a:r>
              <a:rPr lang="en-US" altLang="en-US">
                <a:solidFill>
                  <a:srgbClr val="0000FF"/>
                </a:solidFill>
              </a:rPr>
              <a:t>Lecturer:</a:t>
            </a:r>
          </a:p>
          <a:p>
            <a:pPr eaLnBrk="1" hangingPunct="1"/>
            <a:r>
              <a:rPr lang="en-US" altLang="en-US" sz="4400">
                <a:solidFill>
                  <a:srgbClr val="0000FF"/>
                </a:solidFill>
              </a:rPr>
              <a:t>Babatunde J. Abiodun</a:t>
            </a:r>
          </a:p>
          <a:p>
            <a:pPr eaLnBrk="1" hangingPunct="1"/>
            <a:r>
              <a:rPr lang="en-US" altLang="en-US" sz="2400">
                <a:solidFill>
                  <a:srgbClr val="0000FF"/>
                </a:solidFill>
              </a:rPr>
              <a:t>Department of Environmental and Geographical Science</a:t>
            </a:r>
          </a:p>
          <a:p>
            <a:pPr eaLnBrk="1" hangingPunct="1"/>
            <a:r>
              <a:rPr lang="en-US" altLang="en-US" sz="2400">
                <a:solidFill>
                  <a:srgbClr val="0000FF"/>
                </a:solidFill>
              </a:rPr>
              <a:t>University of Cape Town</a:t>
            </a:r>
          </a:p>
          <a:p>
            <a:pPr eaLnBrk="1" hangingPunct="1"/>
            <a:r>
              <a:rPr lang="en-US" altLang="en-US" sz="2400">
                <a:solidFill>
                  <a:srgbClr val="0000FF"/>
                </a:solidFill>
              </a:rPr>
              <a:t>South 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sz="6600" b="1" dirty="0">
                <a:solidFill>
                  <a:srgbClr val="0033CC"/>
                </a:solidFill>
              </a:rPr>
              <a:t>Main Issues...</a:t>
            </a:r>
          </a:p>
        </p:txBody>
      </p:sp>
      <p:sp>
        <p:nvSpPr>
          <p:cNvPr id="3" name="Content Placeholder 2"/>
          <p:cNvSpPr>
            <a:spLocks noGrp="1"/>
          </p:cNvSpPr>
          <p:nvPr>
            <p:ph idx="1"/>
          </p:nvPr>
        </p:nvSpPr>
        <p:spPr>
          <a:xfrm>
            <a:off x="457200" y="1600201"/>
            <a:ext cx="8229600" cy="3657600"/>
          </a:xfrm>
        </p:spPr>
        <p:txBody>
          <a:bodyPr/>
          <a:lstStyle/>
          <a:p>
            <a:r>
              <a:rPr lang="en-ZA" sz="4800" dirty="0"/>
              <a:t>looking for general groups</a:t>
            </a:r>
          </a:p>
          <a:p>
            <a:r>
              <a:rPr lang="en-ZA" sz="4800" dirty="0"/>
              <a:t>identifying outliers</a:t>
            </a:r>
          </a:p>
          <a:p>
            <a:r>
              <a:rPr lang="en-ZA" sz="4800" dirty="0"/>
              <a:t>accuracy &lt;--&gt; number of clusters</a:t>
            </a:r>
          </a:p>
          <a:p>
            <a:endParaRPr lang="en-ZA"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A359572-0352-445B-9C2B-3431B2D6A561}"/>
              </a:ext>
            </a:extLst>
          </p:cNvPr>
          <p:cNvSpPr>
            <a:spLocks noGrp="1"/>
          </p:cNvSpPr>
          <p:nvPr>
            <p:ph type="title"/>
          </p:nvPr>
        </p:nvSpPr>
        <p:spPr/>
        <p:txBody>
          <a:bodyPr/>
          <a:lstStyle/>
          <a:p>
            <a:r>
              <a:rPr lang="en-ZA" altLang="en-US"/>
              <a:t>Waveleght analysis of NINO3 SST</a:t>
            </a:r>
          </a:p>
        </p:txBody>
      </p:sp>
      <p:pic>
        <p:nvPicPr>
          <p:cNvPr id="5123" name="Content Placeholder 3" descr="nino3_wave.png">
            <a:extLst>
              <a:ext uri="{FF2B5EF4-FFF2-40B4-BE49-F238E27FC236}">
                <a16:creationId xmlns:a16="http://schemas.microsoft.com/office/drawing/2014/main" id="{EBC637D6-7D05-4D22-A598-A3FCBE8BD8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371600"/>
            <a:ext cx="7848600" cy="5153025"/>
          </a:xfr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B1C42BB-CBBA-4E10-ABB0-9EA1B22F0407}"/>
              </a:ext>
            </a:extLst>
          </p:cNvPr>
          <p:cNvSpPr>
            <a:spLocks noGrp="1"/>
          </p:cNvSpPr>
          <p:nvPr>
            <p:ph type="title"/>
          </p:nvPr>
        </p:nvSpPr>
        <p:spPr>
          <a:xfrm>
            <a:off x="457200" y="6096000"/>
            <a:ext cx="8229600" cy="228600"/>
          </a:xfrm>
        </p:spPr>
        <p:txBody>
          <a:bodyPr>
            <a:normAutofit fontScale="90000"/>
          </a:bodyPr>
          <a:lstStyle/>
          <a:p>
            <a:r>
              <a:rPr lang="en-ZA" altLang="en-US" sz="1800"/>
              <a:t>The wavelet coherency and phase between NNO3 and Indian Rainfall</a:t>
            </a:r>
          </a:p>
        </p:txBody>
      </p:sp>
      <p:pic>
        <p:nvPicPr>
          <p:cNvPr id="6147" name="Picture 2">
            <a:extLst>
              <a:ext uri="{FF2B5EF4-FFF2-40B4-BE49-F238E27FC236}">
                <a16:creationId xmlns:a16="http://schemas.microsoft.com/office/drawing/2014/main" id="{AAE655A1-EAA3-4990-80F7-79137739BB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414" r="4890"/>
          <a:stretch>
            <a:fillRect/>
          </a:stretch>
        </p:blipFill>
        <p:spPr>
          <a:xfrm>
            <a:off x="533400" y="914400"/>
            <a:ext cx="8001000" cy="4906963"/>
          </a:xfrm>
          <a:noFill/>
        </p:spPr>
      </p:pic>
      <p:sp>
        <p:nvSpPr>
          <p:cNvPr id="6" name="Title 1">
            <a:extLst>
              <a:ext uri="{FF2B5EF4-FFF2-40B4-BE49-F238E27FC236}">
                <a16:creationId xmlns:a16="http://schemas.microsoft.com/office/drawing/2014/main" id="{9E021DCD-FB21-4F23-811A-E3EC8A574967}"/>
              </a:ext>
            </a:extLst>
          </p:cNvPr>
          <p:cNvSpPr txBox="1">
            <a:spLocks/>
          </p:cNvSpPr>
          <p:nvPr/>
        </p:nvSpPr>
        <p:spPr bwMode="auto">
          <a:xfrm>
            <a:off x="381000" y="228600"/>
            <a:ext cx="8229600" cy="838200"/>
          </a:xfrm>
          <a:prstGeom prst="rect">
            <a:avLst/>
          </a:prstGeom>
          <a:noFill/>
          <a:ln w="9525">
            <a:noFill/>
            <a:miter lim="800000"/>
            <a:headEnd/>
            <a:tailEnd/>
          </a:ln>
        </p:spPr>
        <p:txBody>
          <a:bodyPr anchor="ctr"/>
          <a:lstStyle/>
          <a:p>
            <a:pPr algn="ctr" eaLnBrk="0" hangingPunct="0">
              <a:defRPr/>
            </a:pPr>
            <a:r>
              <a:rPr lang="en-ZA" sz="4400" dirty="0">
                <a:latin typeface="+mj-lt"/>
                <a:ea typeface="+mj-ea"/>
                <a:cs typeface="+mj-cs"/>
              </a:rPr>
              <a:t>The wavelet coherency and phase</a:t>
            </a:r>
          </a:p>
        </p:txBody>
      </p:sp>
      <p:sp>
        <p:nvSpPr>
          <p:cNvPr id="6149" name="Rectangle 6">
            <a:extLst>
              <a:ext uri="{FF2B5EF4-FFF2-40B4-BE49-F238E27FC236}">
                <a16:creationId xmlns:a16="http://schemas.microsoft.com/office/drawing/2014/main" id="{66719814-86D7-41E8-A414-3FDEA111708C}"/>
              </a:ext>
            </a:extLst>
          </p:cNvPr>
          <p:cNvSpPr>
            <a:spLocks noChangeArrowheads="1"/>
          </p:cNvSpPr>
          <p:nvPr/>
        </p:nvSpPr>
        <p:spPr bwMode="auto">
          <a:xfrm>
            <a:off x="4724400" y="6488113"/>
            <a:ext cx="2287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Torreence at al 1999</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B883AB9-117D-4C16-8534-D8DA2FC13829}"/>
              </a:ext>
            </a:extLst>
          </p:cNvPr>
          <p:cNvSpPr>
            <a:spLocks noGrp="1"/>
          </p:cNvSpPr>
          <p:nvPr>
            <p:ph type="title"/>
          </p:nvPr>
        </p:nvSpPr>
        <p:spPr>
          <a:xfrm>
            <a:off x="533400" y="2438400"/>
            <a:ext cx="8229600" cy="1143000"/>
          </a:xfrm>
        </p:spPr>
        <p:txBody>
          <a:bodyPr>
            <a:normAutofit fontScale="90000"/>
          </a:bodyPr>
          <a:lstStyle/>
          <a:p>
            <a:r>
              <a:rPr lang="en-ZA" altLang="en-US" dirty="0"/>
              <a:t>Example from a student’s thesis</a:t>
            </a:r>
            <a:br>
              <a:rPr lang="en-ZA" altLang="en-US" dirty="0"/>
            </a:br>
            <a:br>
              <a:rPr lang="en-ZA" altLang="en-US" dirty="0"/>
            </a:br>
            <a:r>
              <a:rPr lang="en-ZA" altLang="en-US" dirty="0"/>
              <a:t>(</a:t>
            </a:r>
            <a:r>
              <a:rPr lang="en-ZA" altLang="en-US" sz="3200" dirty="0" err="1"/>
              <a:t>Ujeneza</a:t>
            </a:r>
            <a:r>
              <a:rPr lang="en-ZA" altLang="en-US" sz="3200" dirty="0"/>
              <a:t> and Abiodun, 2014)</a:t>
            </a:r>
            <a:endParaRPr lang="en-ZA"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FEB62BAE-E370-4EE3-B2E1-FB9CA4F15F78}"/>
              </a:ext>
            </a:extLst>
          </p:cNvPr>
          <p:cNvSpPr>
            <a:spLocks noGrp="1"/>
          </p:cNvSpPr>
          <p:nvPr>
            <p:ph type="title"/>
          </p:nvPr>
        </p:nvSpPr>
        <p:spPr>
          <a:xfrm>
            <a:off x="457200" y="274638"/>
            <a:ext cx="8229600" cy="487362"/>
          </a:xfrm>
        </p:spPr>
        <p:txBody>
          <a:bodyPr>
            <a:normAutofit fontScale="90000"/>
          </a:bodyPr>
          <a:lstStyle/>
          <a:p>
            <a:r>
              <a:rPr lang="en-ZA" altLang="en-US"/>
              <a:t>PCA of SPEI over South Africa</a:t>
            </a:r>
          </a:p>
        </p:txBody>
      </p:sp>
      <p:pic>
        <p:nvPicPr>
          <p:cNvPr id="8195" name="Content Placeholder 3" descr="Fig2p1.gif">
            <a:extLst>
              <a:ext uri="{FF2B5EF4-FFF2-40B4-BE49-F238E27FC236}">
                <a16:creationId xmlns:a16="http://schemas.microsoft.com/office/drawing/2014/main" id="{D6D61C95-E8B4-4A2E-83EC-FD8AEE087FCF}"/>
              </a:ext>
            </a:extLst>
          </p:cNvPr>
          <p:cNvPicPr>
            <a:picLocks noGrp="1"/>
          </p:cNvPicPr>
          <p:nvPr>
            <p:ph idx="1"/>
          </p:nvPr>
        </p:nvPicPr>
        <p:blipFill>
          <a:blip r:embed="rId2">
            <a:extLst>
              <a:ext uri="{28A0092B-C50C-407E-A947-70E740481C1C}">
                <a14:useLocalDpi xmlns:a14="http://schemas.microsoft.com/office/drawing/2010/main" val="0"/>
              </a:ext>
            </a:extLst>
          </a:blip>
          <a:srcRect l="14474" t="17647" r="23610" b="11359"/>
          <a:stretch>
            <a:fillRect/>
          </a:stretch>
        </p:blipFill>
        <p:spPr>
          <a:xfrm>
            <a:off x="762000" y="914400"/>
            <a:ext cx="7391400" cy="5562600"/>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8">
            <a:extLst>
              <a:ext uri="{FF2B5EF4-FFF2-40B4-BE49-F238E27FC236}">
                <a16:creationId xmlns:a16="http://schemas.microsoft.com/office/drawing/2014/main" id="{E57184DF-F94F-4D7C-BDF6-294E5B9C8FA3}"/>
              </a:ext>
            </a:extLst>
          </p:cNvPr>
          <p:cNvGrpSpPr>
            <a:grpSpLocks/>
          </p:cNvGrpSpPr>
          <p:nvPr/>
        </p:nvGrpSpPr>
        <p:grpSpPr bwMode="auto">
          <a:xfrm>
            <a:off x="1524000" y="685800"/>
            <a:ext cx="5257800" cy="5791200"/>
            <a:chOff x="0" y="457200"/>
            <a:chExt cx="5724525" cy="6772275"/>
          </a:xfrm>
        </p:grpSpPr>
        <p:pic>
          <p:nvPicPr>
            <p:cNvPr id="9224" name="Picture 23">
              <a:extLst>
                <a:ext uri="{FF2B5EF4-FFF2-40B4-BE49-F238E27FC236}">
                  <a16:creationId xmlns:a16="http://schemas.microsoft.com/office/drawing/2014/main" id="{C61ED27C-8B60-4EA0-B2FF-08E56F5E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504" b="15417"/>
            <a:stretch>
              <a:fillRect/>
            </a:stretch>
          </p:blipFill>
          <p:spPr bwMode="auto">
            <a:xfrm>
              <a:off x="0" y="457200"/>
              <a:ext cx="57245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2">
              <a:extLst>
                <a:ext uri="{FF2B5EF4-FFF2-40B4-BE49-F238E27FC236}">
                  <a16:creationId xmlns:a16="http://schemas.microsoft.com/office/drawing/2014/main" id="{78C5F4ED-864C-4A66-8D47-769D64B4A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4638" b="15614"/>
            <a:stretch>
              <a:fillRect/>
            </a:stretch>
          </p:blipFill>
          <p:spPr bwMode="auto">
            <a:xfrm>
              <a:off x="0" y="2219325"/>
              <a:ext cx="57245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14">
              <a:extLst>
                <a:ext uri="{FF2B5EF4-FFF2-40B4-BE49-F238E27FC236}">
                  <a16:creationId xmlns:a16="http://schemas.microsoft.com/office/drawing/2014/main" id="{7ACC2FFA-A57E-43DE-8165-E43A5F574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4389" b="16125"/>
            <a:stretch>
              <a:fillRect/>
            </a:stretch>
          </p:blipFill>
          <p:spPr bwMode="auto">
            <a:xfrm>
              <a:off x="0" y="3743325"/>
              <a:ext cx="57245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13">
              <a:extLst>
                <a:ext uri="{FF2B5EF4-FFF2-40B4-BE49-F238E27FC236}">
                  <a16:creationId xmlns:a16="http://schemas.microsoft.com/office/drawing/2014/main" id="{4EBB5D58-AF5C-4B33-9B53-E51499969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4649" b="3387"/>
            <a:stretch>
              <a:fillRect/>
            </a:stretch>
          </p:blipFill>
          <p:spPr bwMode="auto">
            <a:xfrm>
              <a:off x="0" y="5248275"/>
              <a:ext cx="5724525" cy="198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9219" name="Rectangle 5">
            <a:extLst>
              <a:ext uri="{FF2B5EF4-FFF2-40B4-BE49-F238E27FC236}">
                <a16:creationId xmlns:a16="http://schemas.microsoft.com/office/drawing/2014/main" id="{A32AB55D-9F8B-4525-A317-99B802338041}"/>
              </a:ext>
            </a:extLst>
          </p:cNvPr>
          <p:cNvSpPr>
            <a:spLocks noChangeArrowheads="1"/>
          </p:cNvSpPr>
          <p:nvPr/>
        </p:nvSpPr>
        <p:spPr bwMode="auto">
          <a:xfrm>
            <a:off x="457200" y="119063"/>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ZA" altLang="en-US" sz="2800">
                <a:latin typeface="Arial" panose="020B0604020202020204" pitchFamily="34" charset="0"/>
              </a:rPr>
              <a:t>Wavelet Power Spectrum of the PFs</a:t>
            </a:r>
          </a:p>
        </p:txBody>
      </p:sp>
      <p:sp>
        <p:nvSpPr>
          <p:cNvPr id="10" name="Rectangle 9">
            <a:extLst>
              <a:ext uri="{FF2B5EF4-FFF2-40B4-BE49-F238E27FC236}">
                <a16:creationId xmlns:a16="http://schemas.microsoft.com/office/drawing/2014/main" id="{489E42CA-F57C-404C-9214-5BF7557CB78D}"/>
              </a:ext>
            </a:extLst>
          </p:cNvPr>
          <p:cNvSpPr/>
          <p:nvPr/>
        </p:nvSpPr>
        <p:spPr>
          <a:xfrm>
            <a:off x="7086600" y="1066800"/>
            <a:ext cx="12192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ZA" sz="2800" dirty="0">
                <a:solidFill>
                  <a:schemeClr val="tx1"/>
                </a:solidFill>
              </a:rPr>
              <a:t>PF1</a:t>
            </a:r>
          </a:p>
        </p:txBody>
      </p:sp>
      <p:sp>
        <p:nvSpPr>
          <p:cNvPr id="14" name="Rectangle 13">
            <a:extLst>
              <a:ext uri="{FF2B5EF4-FFF2-40B4-BE49-F238E27FC236}">
                <a16:creationId xmlns:a16="http://schemas.microsoft.com/office/drawing/2014/main" id="{13C2E4E8-1F17-4F53-8C08-1BC061532A25}"/>
              </a:ext>
            </a:extLst>
          </p:cNvPr>
          <p:cNvSpPr/>
          <p:nvPr/>
        </p:nvSpPr>
        <p:spPr>
          <a:xfrm>
            <a:off x="7086600" y="2667000"/>
            <a:ext cx="12192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ZA" sz="2800" dirty="0">
                <a:solidFill>
                  <a:schemeClr val="tx1"/>
                </a:solidFill>
              </a:rPr>
              <a:t>PF2</a:t>
            </a:r>
          </a:p>
        </p:txBody>
      </p:sp>
      <p:sp>
        <p:nvSpPr>
          <p:cNvPr id="15" name="Rectangle 14">
            <a:extLst>
              <a:ext uri="{FF2B5EF4-FFF2-40B4-BE49-F238E27FC236}">
                <a16:creationId xmlns:a16="http://schemas.microsoft.com/office/drawing/2014/main" id="{6C3ECF95-EC49-412E-977E-590545F557CD}"/>
              </a:ext>
            </a:extLst>
          </p:cNvPr>
          <p:cNvSpPr/>
          <p:nvPr/>
        </p:nvSpPr>
        <p:spPr>
          <a:xfrm>
            <a:off x="7086600" y="4038600"/>
            <a:ext cx="12192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ZA" sz="2800" dirty="0">
                <a:solidFill>
                  <a:schemeClr val="tx1"/>
                </a:solidFill>
              </a:rPr>
              <a:t>PF3</a:t>
            </a:r>
          </a:p>
        </p:txBody>
      </p:sp>
      <p:sp>
        <p:nvSpPr>
          <p:cNvPr id="16" name="Rectangle 15">
            <a:extLst>
              <a:ext uri="{FF2B5EF4-FFF2-40B4-BE49-F238E27FC236}">
                <a16:creationId xmlns:a16="http://schemas.microsoft.com/office/drawing/2014/main" id="{0AE7F7F0-3FA1-4747-A879-7CCEDDE48204}"/>
              </a:ext>
            </a:extLst>
          </p:cNvPr>
          <p:cNvSpPr/>
          <p:nvPr/>
        </p:nvSpPr>
        <p:spPr>
          <a:xfrm>
            <a:off x="7162800" y="5410200"/>
            <a:ext cx="12192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ZA" sz="2800" dirty="0">
                <a:solidFill>
                  <a:schemeClr val="tx1"/>
                </a:solidFill>
              </a:rPr>
              <a:t>PF4</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9D0E7F6-002D-4425-86E6-6D76BB95A4C4}"/>
              </a:ext>
            </a:extLst>
          </p:cNvPr>
          <p:cNvSpPr>
            <a:spLocks noGrp="1"/>
          </p:cNvSpPr>
          <p:nvPr>
            <p:ph type="title"/>
          </p:nvPr>
        </p:nvSpPr>
        <p:spPr>
          <a:xfrm>
            <a:off x="228600" y="304800"/>
            <a:ext cx="8229600" cy="685800"/>
          </a:xfrm>
        </p:spPr>
        <p:txBody>
          <a:bodyPr>
            <a:normAutofit fontScale="90000"/>
          </a:bodyPr>
          <a:lstStyle/>
          <a:p>
            <a:r>
              <a:rPr lang="en-ZA" altLang="en-US"/>
              <a:t>PFI and SOI</a:t>
            </a:r>
          </a:p>
        </p:txBody>
      </p:sp>
      <p:pic>
        <p:nvPicPr>
          <p:cNvPr id="10243" name="Content Placeholder 3" descr="WaveletCoherence_soi1.png">
            <a:extLst>
              <a:ext uri="{FF2B5EF4-FFF2-40B4-BE49-F238E27FC236}">
                <a16:creationId xmlns:a16="http://schemas.microsoft.com/office/drawing/2014/main" id="{FBE9AD42-F66B-4135-B44A-91282E74ED49}"/>
              </a:ext>
            </a:extLst>
          </p:cNvPr>
          <p:cNvPicPr>
            <a:picLocks noGrp="1"/>
          </p:cNvPicPr>
          <p:nvPr>
            <p:ph idx="1"/>
          </p:nvPr>
        </p:nvPicPr>
        <p:blipFill>
          <a:blip r:embed="rId2">
            <a:extLst>
              <a:ext uri="{28A0092B-C50C-407E-A947-70E740481C1C}">
                <a14:useLocalDpi xmlns:a14="http://schemas.microsoft.com/office/drawing/2010/main" val="0"/>
              </a:ext>
            </a:extLst>
          </a:blip>
          <a:srcRect l="8876" t="10725" r="6096" b="7661"/>
          <a:stretch>
            <a:fillRect/>
          </a:stretch>
        </p:blipFill>
        <p:spPr>
          <a:xfrm>
            <a:off x="457200" y="1295400"/>
            <a:ext cx="8534400" cy="4876800"/>
          </a:xfrm>
        </p:spPr>
      </p:pic>
      <p:sp>
        <p:nvSpPr>
          <p:cNvPr id="10244" name="Rectangle 4">
            <a:extLst>
              <a:ext uri="{FF2B5EF4-FFF2-40B4-BE49-F238E27FC236}">
                <a16:creationId xmlns:a16="http://schemas.microsoft.com/office/drawing/2014/main" id="{4AD3378D-A7D0-4206-BC69-B4D9AC217F9E}"/>
              </a:ext>
            </a:extLst>
          </p:cNvPr>
          <p:cNvSpPr>
            <a:spLocks noChangeArrowheads="1"/>
          </p:cNvSpPr>
          <p:nvPr/>
        </p:nvSpPr>
        <p:spPr bwMode="auto">
          <a:xfrm>
            <a:off x="2209800" y="6488113"/>
            <a:ext cx="3467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SOI: Southern Oscillation Index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24514BF-0489-40D3-9070-F7B942B3F244}"/>
              </a:ext>
            </a:extLst>
          </p:cNvPr>
          <p:cNvSpPr>
            <a:spLocks noGrp="1"/>
          </p:cNvSpPr>
          <p:nvPr>
            <p:ph type="title"/>
          </p:nvPr>
        </p:nvSpPr>
        <p:spPr/>
        <p:txBody>
          <a:bodyPr/>
          <a:lstStyle/>
          <a:p>
            <a:r>
              <a:rPr lang="en-ZA" altLang="en-US"/>
              <a:t>PF2 and IOD</a:t>
            </a:r>
          </a:p>
        </p:txBody>
      </p:sp>
      <p:pic>
        <p:nvPicPr>
          <p:cNvPr id="11267" name="Content Placeholder 3" descr="WaveletCoherence_iod2.png">
            <a:extLst>
              <a:ext uri="{FF2B5EF4-FFF2-40B4-BE49-F238E27FC236}">
                <a16:creationId xmlns:a16="http://schemas.microsoft.com/office/drawing/2014/main" id="{CDA694EA-786C-4F23-8033-0A1D494E6983}"/>
              </a:ext>
            </a:extLst>
          </p:cNvPr>
          <p:cNvPicPr>
            <a:picLocks noGrp="1"/>
          </p:cNvPicPr>
          <p:nvPr>
            <p:ph idx="1"/>
          </p:nvPr>
        </p:nvPicPr>
        <p:blipFill>
          <a:blip r:embed="rId2">
            <a:extLst>
              <a:ext uri="{28A0092B-C50C-407E-A947-70E740481C1C}">
                <a14:useLocalDpi xmlns:a14="http://schemas.microsoft.com/office/drawing/2010/main" val="0"/>
              </a:ext>
            </a:extLst>
          </a:blip>
          <a:srcRect t="10573" r="17291" b="6873"/>
          <a:stretch>
            <a:fillRect/>
          </a:stretch>
        </p:blipFill>
        <p:spPr>
          <a:xfrm>
            <a:off x="533400" y="1371600"/>
            <a:ext cx="7543800" cy="4378325"/>
          </a:xfrm>
        </p:spPr>
      </p:pic>
      <p:sp>
        <p:nvSpPr>
          <p:cNvPr id="11268" name="Rectangle 4">
            <a:extLst>
              <a:ext uri="{FF2B5EF4-FFF2-40B4-BE49-F238E27FC236}">
                <a16:creationId xmlns:a16="http://schemas.microsoft.com/office/drawing/2014/main" id="{5F05DD3B-29E7-461B-A2B0-AF566E62B59A}"/>
              </a:ext>
            </a:extLst>
          </p:cNvPr>
          <p:cNvSpPr>
            <a:spLocks noChangeArrowheads="1"/>
          </p:cNvSpPr>
          <p:nvPr/>
        </p:nvSpPr>
        <p:spPr bwMode="auto">
          <a:xfrm>
            <a:off x="1066800" y="5943600"/>
            <a:ext cx="624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IOD: Indian Ocean Oscillation Dipole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EA40C7D-2486-44B9-B498-63BC1BAF5413}"/>
              </a:ext>
            </a:extLst>
          </p:cNvPr>
          <p:cNvSpPr>
            <a:spLocks noGrp="1"/>
          </p:cNvSpPr>
          <p:nvPr>
            <p:ph type="title"/>
          </p:nvPr>
        </p:nvSpPr>
        <p:spPr>
          <a:xfrm>
            <a:off x="457200" y="76200"/>
            <a:ext cx="8229600" cy="1143000"/>
          </a:xfrm>
        </p:spPr>
        <p:txBody>
          <a:bodyPr/>
          <a:lstStyle/>
          <a:p>
            <a:r>
              <a:rPr lang="en-ZA" altLang="en-US"/>
              <a:t>PF3 and TSA</a:t>
            </a:r>
          </a:p>
        </p:txBody>
      </p:sp>
      <p:pic>
        <p:nvPicPr>
          <p:cNvPr id="12291" name="Content Placeholder 3" descr="WaveletCoherence_tna3.png">
            <a:extLst>
              <a:ext uri="{FF2B5EF4-FFF2-40B4-BE49-F238E27FC236}">
                <a16:creationId xmlns:a16="http://schemas.microsoft.com/office/drawing/2014/main" id="{25F1ECC4-3381-4981-9322-7BAD7AB7300E}"/>
              </a:ext>
            </a:extLst>
          </p:cNvPr>
          <p:cNvPicPr>
            <a:picLocks noGrp="1"/>
          </p:cNvPicPr>
          <p:nvPr>
            <p:ph idx="1"/>
          </p:nvPr>
        </p:nvPicPr>
        <p:blipFill>
          <a:blip r:embed="rId2">
            <a:extLst>
              <a:ext uri="{28A0092B-C50C-407E-A947-70E740481C1C}">
                <a14:useLocalDpi xmlns:a14="http://schemas.microsoft.com/office/drawing/2010/main" val="0"/>
              </a:ext>
            </a:extLst>
          </a:blip>
          <a:srcRect t="11028" r="17503" b="6844"/>
          <a:stretch>
            <a:fillRect/>
          </a:stretch>
        </p:blipFill>
        <p:spPr>
          <a:xfrm>
            <a:off x="457200" y="1066800"/>
            <a:ext cx="8305800" cy="4800600"/>
          </a:xfrm>
        </p:spPr>
      </p:pic>
      <p:sp>
        <p:nvSpPr>
          <p:cNvPr id="12292" name="Rectangle 4">
            <a:extLst>
              <a:ext uri="{FF2B5EF4-FFF2-40B4-BE49-F238E27FC236}">
                <a16:creationId xmlns:a16="http://schemas.microsoft.com/office/drawing/2014/main" id="{EA31BFD5-FA76-49BC-BE22-6204A5F059BE}"/>
              </a:ext>
            </a:extLst>
          </p:cNvPr>
          <p:cNvSpPr>
            <a:spLocks noChangeArrowheads="1"/>
          </p:cNvSpPr>
          <p:nvPr/>
        </p:nvSpPr>
        <p:spPr bwMode="auto">
          <a:xfrm>
            <a:off x="762000" y="6096000"/>
            <a:ext cx="708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TSA: Tropical Southern Atlantic Oscilation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921CF4A-81F5-4ADF-B75D-38DDB387A91C}"/>
              </a:ext>
            </a:extLst>
          </p:cNvPr>
          <p:cNvSpPr>
            <a:spLocks noGrp="1"/>
          </p:cNvSpPr>
          <p:nvPr>
            <p:ph type="title"/>
          </p:nvPr>
        </p:nvSpPr>
        <p:spPr/>
        <p:txBody>
          <a:bodyPr/>
          <a:lstStyle/>
          <a:p>
            <a:r>
              <a:rPr lang="en-ZA" altLang="en-US"/>
              <a:t>PF4 and AAO</a:t>
            </a:r>
          </a:p>
        </p:txBody>
      </p:sp>
      <p:pic>
        <p:nvPicPr>
          <p:cNvPr id="13315" name="Content Placeholder 3" descr="WaveletCoherence_aao4.png">
            <a:extLst>
              <a:ext uri="{FF2B5EF4-FFF2-40B4-BE49-F238E27FC236}">
                <a16:creationId xmlns:a16="http://schemas.microsoft.com/office/drawing/2014/main" id="{24AAC8DE-42BC-4B3A-B9E2-DB6C3C3DF433}"/>
              </a:ext>
            </a:extLst>
          </p:cNvPr>
          <p:cNvPicPr>
            <a:picLocks noGrp="1"/>
          </p:cNvPicPr>
          <p:nvPr>
            <p:ph idx="1"/>
          </p:nvPr>
        </p:nvPicPr>
        <p:blipFill>
          <a:blip r:embed="rId2">
            <a:extLst>
              <a:ext uri="{28A0092B-C50C-407E-A947-70E740481C1C}">
                <a14:useLocalDpi xmlns:a14="http://schemas.microsoft.com/office/drawing/2010/main" val="0"/>
              </a:ext>
            </a:extLst>
          </a:blip>
          <a:srcRect t="11070" r="17400" b="8031"/>
          <a:stretch>
            <a:fillRect/>
          </a:stretch>
        </p:blipFill>
        <p:spPr>
          <a:xfrm>
            <a:off x="457200" y="1600200"/>
            <a:ext cx="7391400" cy="4111625"/>
          </a:xfrm>
        </p:spPr>
      </p:pic>
      <p:sp>
        <p:nvSpPr>
          <p:cNvPr id="13316" name="Rectangle 4">
            <a:extLst>
              <a:ext uri="{FF2B5EF4-FFF2-40B4-BE49-F238E27FC236}">
                <a16:creationId xmlns:a16="http://schemas.microsoft.com/office/drawing/2014/main" id="{9506718F-CCE0-41A2-9DE7-B30A2FE5BB20}"/>
              </a:ext>
            </a:extLst>
          </p:cNvPr>
          <p:cNvSpPr>
            <a:spLocks noChangeArrowheads="1"/>
          </p:cNvSpPr>
          <p:nvPr/>
        </p:nvSpPr>
        <p:spPr bwMode="auto">
          <a:xfrm>
            <a:off x="533400" y="61722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AAO: North Atlantic Oscillation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001000" cy="1219200"/>
          </a:xfrm>
        </p:spPr>
        <p:txBody>
          <a:bodyPr>
            <a:normAutofit fontScale="90000"/>
          </a:bodyPr>
          <a:lstStyle/>
          <a:p>
            <a:r>
              <a:rPr lang="en-ZA" b="1" dirty="0"/>
              <a:t>Multiple procedures available...</a:t>
            </a:r>
            <a:br>
              <a:rPr lang="en-ZA" b="1" dirty="0"/>
            </a:br>
            <a:r>
              <a:rPr lang="en-ZA" b="1" dirty="0"/>
              <a:t>Which is right?</a:t>
            </a:r>
            <a:endParaRPr lang="en-US" b="1" dirty="0"/>
          </a:p>
        </p:txBody>
      </p:sp>
      <p:sp>
        <p:nvSpPr>
          <p:cNvPr id="3" name="Content Placeholder 2"/>
          <p:cNvSpPr>
            <a:spLocks noGrp="1"/>
          </p:cNvSpPr>
          <p:nvPr>
            <p:ph idx="1"/>
          </p:nvPr>
        </p:nvSpPr>
        <p:spPr>
          <a:xfrm>
            <a:off x="457200" y="1447800"/>
            <a:ext cx="8001000" cy="4114800"/>
          </a:xfrm>
        </p:spPr>
        <p:txBody>
          <a:bodyPr>
            <a:normAutofit fontScale="55000" lnSpcReduction="20000"/>
          </a:bodyPr>
          <a:lstStyle/>
          <a:p>
            <a:pPr lvl="1"/>
            <a:r>
              <a:rPr lang="en-ZA" sz="4000" dirty="0"/>
              <a:t>The "right" procedure is the one that aids your interpretation  i.e. give insight into what is in the data.</a:t>
            </a:r>
            <a:endParaRPr lang="en-US" sz="4300" dirty="0"/>
          </a:p>
          <a:p>
            <a:pPr lvl="1"/>
            <a:endParaRPr lang="en-ZA" sz="4400" dirty="0"/>
          </a:p>
          <a:p>
            <a:pPr lvl="1"/>
            <a:r>
              <a:rPr lang="en-ZA" sz="4400" dirty="0"/>
              <a:t>Any classification method is subjective </a:t>
            </a:r>
            <a:endParaRPr lang="en-US" sz="4300" dirty="0"/>
          </a:p>
          <a:p>
            <a:pPr lvl="1"/>
            <a:endParaRPr lang="en-US" sz="4300" dirty="0"/>
          </a:p>
          <a:p>
            <a:pPr lvl="1"/>
            <a:r>
              <a:rPr lang="en-US" sz="4300" dirty="0"/>
              <a:t>Ideal solution depends on user specification of algorithm, measure of similarity, etc.</a:t>
            </a:r>
          </a:p>
          <a:p>
            <a:pPr lvl="1"/>
            <a:endParaRPr lang="en-US" sz="4300" dirty="0"/>
          </a:p>
          <a:p>
            <a:pPr lvl="1"/>
            <a:r>
              <a:rPr lang="en-US" sz="4300" dirty="0"/>
              <a:t>Know your data!</a:t>
            </a:r>
          </a:p>
          <a:p>
            <a:pPr lvl="1"/>
            <a:endParaRPr lang="en-ZA" sz="3600" dirty="0"/>
          </a:p>
          <a:p>
            <a:pPr lvl="1"/>
            <a:r>
              <a:rPr lang="en-ZA" sz="3600" dirty="0"/>
              <a:t>Manual classification (given manageable data volumes) is often as good as anything else. [See journal paper by Key and Crane (1986)].</a:t>
            </a:r>
            <a:endParaRPr lang="en-US" sz="4300" dirty="0"/>
          </a:p>
          <a:p>
            <a:pPr lvl="1"/>
            <a:endParaRPr lang="en-US" sz="4300" dirty="0"/>
          </a:p>
          <a:p>
            <a:pPr lvl="1">
              <a:buNone/>
            </a:pPr>
            <a:endParaRPr lang="en-US" sz="4300" dirty="0"/>
          </a:p>
          <a:p>
            <a:pPr lvl="1">
              <a:buNone/>
            </a:pPr>
            <a:endParaRPr lang="en-US" sz="4300" dirty="0"/>
          </a:p>
          <a:p>
            <a:pPr lvl="1">
              <a:buNone/>
            </a:pPr>
            <a:endParaRPr lang="en-US" sz="4300" dirty="0"/>
          </a:p>
          <a:p>
            <a:endParaRPr lang="en-US" dirty="0"/>
          </a:p>
        </p:txBody>
      </p:sp>
      <p:sp>
        <p:nvSpPr>
          <p:cNvPr id="4" name="Rectangle 3"/>
          <p:cNvSpPr/>
          <p:nvPr/>
        </p:nvSpPr>
        <p:spPr>
          <a:xfrm>
            <a:off x="5105400" y="5638800"/>
            <a:ext cx="3733800" cy="1077218"/>
          </a:xfrm>
          <a:prstGeom prst="rect">
            <a:avLst/>
          </a:prstGeom>
          <a:ln>
            <a:solidFill>
              <a:schemeClr val="accent1"/>
            </a:solidFill>
          </a:ln>
        </p:spPr>
        <p:txBody>
          <a:bodyPr wrap="square">
            <a:spAutoFit/>
          </a:bodyPr>
          <a:lstStyle/>
          <a:p>
            <a:r>
              <a:rPr lang="en-ZA" sz="1600" dirty="0"/>
              <a:t>Key J, Crane RG. (1986): A comparison of synoptic classification schemes based on ‘objective’ procedures. </a:t>
            </a:r>
            <a:r>
              <a:rPr lang="en-ZA" sz="1600" i="1" dirty="0"/>
              <a:t>Journal of Climatology </a:t>
            </a:r>
            <a:r>
              <a:rPr lang="en-ZA" sz="1600" b="1" i="1" dirty="0"/>
              <a:t>6: </a:t>
            </a:r>
            <a:r>
              <a:rPr lang="en-ZA" sz="1600" dirty="0"/>
              <a:t>375–388.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a:solidFill>
                  <a:srgbClr val="0033CC"/>
                </a:solidFill>
              </a:rPr>
              <a:t>Objective procedures</a:t>
            </a:r>
          </a:p>
        </p:txBody>
      </p:sp>
      <p:sp>
        <p:nvSpPr>
          <p:cNvPr id="3" name="Content Placeholder 2"/>
          <p:cNvSpPr>
            <a:spLocks noGrp="1"/>
          </p:cNvSpPr>
          <p:nvPr>
            <p:ph idx="1"/>
          </p:nvPr>
        </p:nvSpPr>
        <p:spPr/>
        <p:txBody>
          <a:bodyPr/>
          <a:lstStyle/>
          <a:p>
            <a:r>
              <a:rPr lang="en-ZA" dirty="0"/>
              <a:t>Automated clustering is rule based. Data points are "joined" based on some measure of distance (e.g.: Euclidian distance). </a:t>
            </a:r>
          </a:p>
          <a:p>
            <a:endParaRPr lang="en-ZA" b="1" i="1" dirty="0"/>
          </a:p>
          <a:p>
            <a:r>
              <a:rPr lang="en-ZA" b="1" i="1" dirty="0"/>
              <a:t>Note:  Assumption of </a:t>
            </a:r>
            <a:r>
              <a:rPr lang="en-ZA" b="1" i="1" dirty="0" err="1"/>
              <a:t>orthogonality</a:t>
            </a:r>
            <a:r>
              <a:rPr lang="en-ZA" b="1" i="1" dirty="0"/>
              <a:t>: What are the implications.... !!!!!!!!!!!!!</a:t>
            </a:r>
            <a:endParaRPr lang="en-ZA" dirty="0"/>
          </a:p>
          <a:p>
            <a:endParaRPr lang="en-Z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noAutofit/>
          </a:bodyPr>
          <a:lstStyle/>
          <a:p>
            <a:r>
              <a:rPr lang="en-US" sz="8000" b="1" dirty="0">
                <a:solidFill>
                  <a:srgbClr val="0033CC"/>
                </a:solidFill>
              </a:rPr>
              <a:t>Cluster Analysis</a:t>
            </a:r>
            <a:endParaRPr lang="en-ZA" sz="8000" b="1" dirty="0">
              <a:solidFill>
                <a:srgbClr val="0033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solidFill>
                  <a:srgbClr val="0033CC"/>
                </a:solidFill>
              </a:rPr>
              <a:t>Cluster Analysis</a:t>
            </a:r>
          </a:p>
        </p:txBody>
      </p:sp>
      <p:sp>
        <p:nvSpPr>
          <p:cNvPr id="3" name="Content Placeholder 2"/>
          <p:cNvSpPr>
            <a:spLocks noGrp="1"/>
          </p:cNvSpPr>
          <p:nvPr>
            <p:ph idx="1"/>
          </p:nvPr>
        </p:nvSpPr>
        <p:spPr>
          <a:xfrm>
            <a:off x="381000" y="1143000"/>
            <a:ext cx="8305800" cy="4983163"/>
          </a:xfrm>
        </p:spPr>
        <p:txBody>
          <a:bodyPr>
            <a:normAutofit lnSpcReduction="10000"/>
          </a:bodyPr>
          <a:lstStyle/>
          <a:p>
            <a:r>
              <a:rPr lang="en-US" dirty="0"/>
              <a:t>There are numerous algorithms to undertake clustering, but fall into two basic categories:  -</a:t>
            </a:r>
          </a:p>
          <a:p>
            <a:pPr lvl="1"/>
            <a:r>
              <a:rPr lang="en-US" dirty="0"/>
              <a:t>Clustering where the number of groups are defined by the user after the procedure</a:t>
            </a:r>
          </a:p>
          <a:p>
            <a:pPr lvl="1"/>
            <a:r>
              <a:rPr lang="en-US" dirty="0"/>
              <a:t>Clustering where the user pre-defines the number of groups</a:t>
            </a:r>
          </a:p>
          <a:p>
            <a:r>
              <a:rPr lang="en-US" dirty="0"/>
              <a:t>We will focus on the first option</a:t>
            </a:r>
          </a:p>
          <a:p>
            <a:pPr lvl="1"/>
            <a:r>
              <a:rPr lang="en-US" dirty="0"/>
              <a:t>single linkage, </a:t>
            </a:r>
          </a:p>
          <a:p>
            <a:pPr lvl="1"/>
            <a:r>
              <a:rPr lang="en-US" dirty="0"/>
              <a:t>average linkage</a:t>
            </a:r>
          </a:p>
          <a:p>
            <a:pPr lvl="1"/>
            <a:r>
              <a:rPr lang="en-US" dirty="0"/>
              <a:t>Wards algorithm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b="1" dirty="0">
                <a:solidFill>
                  <a:srgbClr val="0033CC"/>
                </a:solidFill>
              </a:rPr>
              <a:t>Single linkage</a:t>
            </a:r>
          </a:p>
        </p:txBody>
      </p:sp>
      <p:pic>
        <p:nvPicPr>
          <p:cNvPr id="5" name="Picture 2"/>
          <p:cNvPicPr>
            <a:picLocks noGrp="1" noChangeAspect="1" noChangeArrowheads="1"/>
          </p:cNvPicPr>
          <p:nvPr>
            <p:ph sz="half" idx="2"/>
          </p:nvPr>
        </p:nvPicPr>
        <p:blipFill>
          <a:blip r:embed="rId2" cstate="print"/>
          <a:srcRect l="7547" t="18198" r="1887" b="13429"/>
          <a:stretch>
            <a:fillRect/>
          </a:stretch>
        </p:blipFill>
        <p:spPr bwMode="auto">
          <a:xfrm>
            <a:off x="4876800" y="1828800"/>
            <a:ext cx="4191000" cy="3789362"/>
          </a:xfrm>
          <a:prstGeom prst="rect">
            <a:avLst/>
          </a:prstGeom>
          <a:noFill/>
          <a:ln w="9525">
            <a:noFill/>
            <a:miter lim="800000"/>
            <a:headEnd/>
            <a:tailEnd/>
          </a:ln>
          <a:effectLst/>
        </p:spPr>
      </p:pic>
      <p:sp>
        <p:nvSpPr>
          <p:cNvPr id="6" name="Content Placeholder 5"/>
          <p:cNvSpPr>
            <a:spLocks noGrp="1"/>
          </p:cNvSpPr>
          <p:nvPr>
            <p:ph sz="half" idx="1"/>
          </p:nvPr>
        </p:nvSpPr>
        <p:spPr>
          <a:xfrm>
            <a:off x="152400" y="1066800"/>
            <a:ext cx="4343400" cy="5562600"/>
          </a:xfrm>
        </p:spPr>
        <p:txBody>
          <a:bodyPr>
            <a:noAutofit/>
          </a:bodyPr>
          <a:lstStyle/>
          <a:p>
            <a:r>
              <a:rPr lang="en-ZA" sz="1600" u="sng" dirty="0"/>
              <a:t>Single linkage:</a:t>
            </a:r>
            <a:r>
              <a:rPr lang="en-ZA" sz="1600" dirty="0"/>
              <a:t> </a:t>
            </a:r>
            <a:br>
              <a:rPr lang="en-ZA" sz="1600" dirty="0"/>
            </a:br>
            <a:r>
              <a:rPr lang="en-ZA" sz="1600" dirty="0"/>
              <a:t>- start with the two closest points and link </a:t>
            </a:r>
            <a:br>
              <a:rPr lang="en-ZA" sz="1600" dirty="0"/>
            </a:br>
            <a:r>
              <a:rPr lang="en-ZA" sz="1600" dirty="0"/>
              <a:t>- find next two closest and link </a:t>
            </a:r>
            <a:br>
              <a:rPr lang="en-ZA" sz="1600" dirty="0"/>
            </a:br>
            <a:r>
              <a:rPr lang="en-ZA" sz="1600" dirty="0"/>
              <a:t>- find next two ..... </a:t>
            </a:r>
            <a:br>
              <a:rPr lang="en-ZA" sz="1600" dirty="0"/>
            </a:br>
            <a:r>
              <a:rPr lang="en-ZA" sz="1600" dirty="0"/>
              <a:t>. </a:t>
            </a:r>
            <a:br>
              <a:rPr lang="en-ZA" sz="1600" dirty="0"/>
            </a:br>
            <a:r>
              <a:rPr lang="en-ZA" sz="1600" dirty="0"/>
              <a:t>- until all data points are linked </a:t>
            </a:r>
          </a:p>
          <a:p>
            <a:r>
              <a:rPr lang="en-ZA" sz="1600" dirty="0"/>
              <a:t>On completion one can generate a cluster tree, whereby the linkage between data points is graphically shown as a function of the distance between the points: </a:t>
            </a:r>
          </a:p>
          <a:p>
            <a:r>
              <a:rPr lang="en-ZA" sz="1600" b="1" u="sng" dirty="0"/>
              <a:t>Note single linkage problem:</a:t>
            </a:r>
            <a:r>
              <a:rPr lang="en-ZA" sz="1600" dirty="0"/>
              <a:t> leads to chaining ..... the </a:t>
            </a:r>
            <a:r>
              <a:rPr lang="en-ZA" sz="1600" i="1" dirty="0"/>
              <a:t>"next closest point"</a:t>
            </a:r>
            <a:r>
              <a:rPr lang="en-ZA" sz="1600" dirty="0"/>
              <a:t> is determined by measuring </a:t>
            </a:r>
            <a:r>
              <a:rPr lang="en-ZA" sz="1600" dirty="0" err="1"/>
              <a:t>unclustered</a:t>
            </a:r>
            <a:r>
              <a:rPr lang="en-ZA" sz="1600" dirty="0"/>
              <a:t> points against all points in a cluster..... </a:t>
            </a:r>
          </a:p>
          <a:p>
            <a:r>
              <a:rPr lang="en-ZA" sz="1600" dirty="0"/>
              <a:t>With a cluster tree, first decision: Where to cut the tree..... </a:t>
            </a:r>
          </a:p>
          <a:p>
            <a:r>
              <a:rPr lang="en-ZA" sz="1600" dirty="0"/>
              <a:t>look for jumps in the distances between joins....</a:t>
            </a:r>
          </a:p>
          <a:p>
            <a:r>
              <a:rPr lang="en-ZA" sz="1600" b="1" u="sng" dirty="0"/>
              <a:t>Thus:</a:t>
            </a:r>
            <a:r>
              <a:rPr lang="en-ZA" sz="1600" dirty="0"/>
              <a:t> single linkage tends to identify outliers....</a:t>
            </a:r>
          </a:p>
        </p:txBody>
      </p:sp>
      <p:sp>
        <p:nvSpPr>
          <p:cNvPr id="8" name="TextBox 7"/>
          <p:cNvSpPr txBox="1"/>
          <p:nvPr/>
        </p:nvSpPr>
        <p:spPr>
          <a:xfrm>
            <a:off x="5410200" y="5562600"/>
            <a:ext cx="3352800" cy="369332"/>
          </a:xfrm>
          <a:prstGeom prst="rect">
            <a:avLst/>
          </a:prstGeom>
          <a:noFill/>
        </p:spPr>
        <p:txBody>
          <a:bodyPr wrap="square" rtlCol="0">
            <a:spAutoFit/>
          </a:bodyPr>
          <a:lstStyle/>
          <a:p>
            <a:pPr algn="ctr"/>
            <a:r>
              <a:rPr lang="en-ZA" b="1" dirty="0"/>
              <a:t>Points</a:t>
            </a:r>
          </a:p>
        </p:txBody>
      </p:sp>
      <p:sp>
        <p:nvSpPr>
          <p:cNvPr id="9" name="TextBox 8"/>
          <p:cNvSpPr txBox="1"/>
          <p:nvPr/>
        </p:nvSpPr>
        <p:spPr>
          <a:xfrm rot="16200000">
            <a:off x="3015734" y="3472934"/>
            <a:ext cx="3352800" cy="369332"/>
          </a:xfrm>
          <a:prstGeom prst="rect">
            <a:avLst/>
          </a:prstGeom>
          <a:noFill/>
        </p:spPr>
        <p:txBody>
          <a:bodyPr wrap="square" rtlCol="0">
            <a:spAutoFit/>
          </a:bodyPr>
          <a:lstStyle/>
          <a:p>
            <a:pPr algn="ctr"/>
            <a:r>
              <a:rPr lang="en-ZA" b="1" dirty="0"/>
              <a:t>Linkage distance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a:solidFill>
                  <a:srgbClr val="0033CC"/>
                </a:solidFill>
              </a:rPr>
              <a:t>Average linkage</a:t>
            </a:r>
          </a:p>
        </p:txBody>
      </p:sp>
      <p:pic>
        <p:nvPicPr>
          <p:cNvPr id="3074" name="Picture 2"/>
          <p:cNvPicPr>
            <a:picLocks noGrp="1" noChangeAspect="1" noChangeArrowheads="1"/>
          </p:cNvPicPr>
          <p:nvPr>
            <p:ph idx="1"/>
          </p:nvPr>
        </p:nvPicPr>
        <p:blipFill>
          <a:blip r:embed="rId2" cstate="print"/>
          <a:srcRect l="8421" t="20825" r="3158" b="12836"/>
          <a:stretch>
            <a:fillRect/>
          </a:stretch>
        </p:blipFill>
        <p:spPr bwMode="auto">
          <a:xfrm>
            <a:off x="3781425" y="1600200"/>
            <a:ext cx="5133975" cy="3733800"/>
          </a:xfrm>
          <a:prstGeom prst="rect">
            <a:avLst/>
          </a:prstGeom>
          <a:noFill/>
          <a:ln w="9525">
            <a:noFill/>
            <a:miter lim="800000"/>
            <a:headEnd/>
            <a:tailEnd/>
          </a:ln>
          <a:effectLst/>
        </p:spPr>
      </p:pic>
      <p:sp>
        <p:nvSpPr>
          <p:cNvPr id="4" name="TextBox 3"/>
          <p:cNvSpPr txBox="1"/>
          <p:nvPr/>
        </p:nvSpPr>
        <p:spPr>
          <a:xfrm>
            <a:off x="304800" y="1295400"/>
            <a:ext cx="3048000" cy="5355312"/>
          </a:xfrm>
          <a:prstGeom prst="rect">
            <a:avLst/>
          </a:prstGeom>
          <a:noFill/>
        </p:spPr>
        <p:txBody>
          <a:bodyPr wrap="square" rtlCol="0">
            <a:spAutoFit/>
          </a:bodyPr>
          <a:lstStyle/>
          <a:p>
            <a:r>
              <a:rPr lang="en-ZA" dirty="0"/>
              <a:t>A better routine to find groups is to use the </a:t>
            </a:r>
            <a:r>
              <a:rPr lang="en-ZA" dirty="0" err="1"/>
              <a:t>centroid</a:t>
            </a:r>
            <a:r>
              <a:rPr lang="en-ZA" dirty="0"/>
              <a:t> or mean of a cluster when measuring new points.  </a:t>
            </a:r>
          </a:p>
          <a:p>
            <a:endParaRPr lang="en-ZA" dirty="0"/>
          </a:p>
          <a:p>
            <a:r>
              <a:rPr lang="en-ZA" dirty="0"/>
              <a:t>Start clustering as before, but for any group of data points, represent these by a single point with a value calculated as the </a:t>
            </a:r>
            <a:r>
              <a:rPr lang="en-ZA" dirty="0" err="1"/>
              <a:t>centroid</a:t>
            </a:r>
            <a:r>
              <a:rPr lang="en-ZA" dirty="0"/>
              <a:t> of all points in the group.</a:t>
            </a:r>
          </a:p>
          <a:p>
            <a:endParaRPr lang="en-ZA" dirty="0"/>
          </a:p>
          <a:p>
            <a:r>
              <a:rPr lang="en-ZA" dirty="0"/>
              <a:t> </a:t>
            </a:r>
            <a:r>
              <a:rPr lang="en-ZA" b="1" u="sng" dirty="0"/>
              <a:t>Thus: </a:t>
            </a:r>
          </a:p>
          <a:p>
            <a:pPr>
              <a:buFont typeface="Wingdings" pitchFamily="2" charset="2"/>
              <a:buChar char="Ø"/>
            </a:pPr>
            <a:r>
              <a:rPr lang="en-ZA" dirty="0"/>
              <a:t>Outliers still identified</a:t>
            </a:r>
          </a:p>
          <a:p>
            <a:r>
              <a:rPr lang="en-ZA" dirty="0"/>
              <a:t> </a:t>
            </a:r>
          </a:p>
          <a:p>
            <a:pPr>
              <a:buFont typeface="Wingdings" pitchFamily="2" charset="2"/>
              <a:buChar char="Ø"/>
            </a:pPr>
            <a:r>
              <a:rPr lang="en-ZA" dirty="0"/>
              <a:t>Groups here are better defined, but clear breaks in groups still not very clear.</a:t>
            </a:r>
          </a:p>
          <a:p>
            <a:endParaRPr lang="en-ZA" dirty="0"/>
          </a:p>
        </p:txBody>
      </p:sp>
      <p:sp>
        <p:nvSpPr>
          <p:cNvPr id="5" name="TextBox 4"/>
          <p:cNvSpPr txBox="1"/>
          <p:nvPr/>
        </p:nvSpPr>
        <p:spPr>
          <a:xfrm>
            <a:off x="4724400" y="5334000"/>
            <a:ext cx="3352800" cy="369332"/>
          </a:xfrm>
          <a:prstGeom prst="rect">
            <a:avLst/>
          </a:prstGeom>
          <a:noFill/>
        </p:spPr>
        <p:txBody>
          <a:bodyPr wrap="square" rtlCol="0">
            <a:spAutoFit/>
          </a:bodyPr>
          <a:lstStyle/>
          <a:p>
            <a:pPr algn="ctr"/>
            <a:r>
              <a:rPr lang="en-ZA" b="1" dirty="0"/>
              <a:t>Points</a:t>
            </a:r>
          </a:p>
        </p:txBody>
      </p:sp>
      <p:sp>
        <p:nvSpPr>
          <p:cNvPr id="6" name="TextBox 5"/>
          <p:cNvSpPr txBox="1"/>
          <p:nvPr/>
        </p:nvSpPr>
        <p:spPr>
          <a:xfrm rot="16200000">
            <a:off x="1948934" y="3168135"/>
            <a:ext cx="3352800" cy="369332"/>
          </a:xfrm>
          <a:prstGeom prst="rect">
            <a:avLst/>
          </a:prstGeom>
          <a:noFill/>
        </p:spPr>
        <p:txBody>
          <a:bodyPr wrap="square" rtlCol="0">
            <a:spAutoFit/>
          </a:bodyPr>
          <a:lstStyle/>
          <a:p>
            <a:pPr algn="ctr"/>
            <a:r>
              <a:rPr lang="en-ZA" b="1" dirty="0"/>
              <a:t>Linkage distance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solidFill>
                  <a:srgbClr val="0033CC"/>
                </a:solidFill>
              </a:rPr>
              <a:t>Wards algorithm</a:t>
            </a:r>
          </a:p>
        </p:txBody>
      </p:sp>
      <p:pic>
        <p:nvPicPr>
          <p:cNvPr id="4099" name="Picture 3"/>
          <p:cNvPicPr>
            <a:picLocks noGrp="1" noChangeAspect="1" noChangeArrowheads="1"/>
          </p:cNvPicPr>
          <p:nvPr>
            <p:ph idx="1"/>
          </p:nvPr>
        </p:nvPicPr>
        <p:blipFill>
          <a:blip r:embed="rId2" cstate="print"/>
          <a:srcRect l="9184" t="19507" r="2653" b="13210"/>
          <a:stretch>
            <a:fillRect/>
          </a:stretch>
        </p:blipFill>
        <p:spPr bwMode="auto">
          <a:xfrm>
            <a:off x="4572000" y="2057400"/>
            <a:ext cx="4495800" cy="3657600"/>
          </a:xfrm>
          <a:prstGeom prst="rect">
            <a:avLst/>
          </a:prstGeom>
          <a:noFill/>
          <a:ln w="9525">
            <a:noFill/>
            <a:miter lim="800000"/>
            <a:headEnd/>
            <a:tailEnd/>
          </a:ln>
          <a:effectLst/>
        </p:spPr>
      </p:pic>
      <p:sp>
        <p:nvSpPr>
          <p:cNvPr id="4" name="Rectangle 3"/>
          <p:cNvSpPr/>
          <p:nvPr/>
        </p:nvSpPr>
        <p:spPr>
          <a:xfrm>
            <a:off x="0" y="1447800"/>
            <a:ext cx="4267200" cy="4231928"/>
          </a:xfrm>
          <a:prstGeom prst="rect">
            <a:avLst/>
          </a:prstGeom>
        </p:spPr>
        <p:txBody>
          <a:bodyPr wrap="square">
            <a:spAutoFit/>
          </a:bodyPr>
          <a:lstStyle/>
          <a:p>
            <a:r>
              <a:rPr lang="en-ZA" dirty="0"/>
              <a:t>Another procedure is Wards, based on analysis of variance.  </a:t>
            </a:r>
          </a:p>
          <a:p>
            <a:endParaRPr lang="en-ZA" dirty="0"/>
          </a:p>
          <a:p>
            <a:r>
              <a:rPr lang="en-ZA" dirty="0"/>
              <a:t>This seeks to minimise within group variance and maximise between group variance.  </a:t>
            </a:r>
          </a:p>
          <a:p>
            <a:endParaRPr lang="en-ZA" dirty="0"/>
          </a:p>
          <a:p>
            <a:r>
              <a:rPr lang="en-ZA" dirty="0"/>
              <a:t>Data points are joined to a particular group on a basis of whether their addition to this group improves the within group variance more than addition to some other group.</a:t>
            </a:r>
          </a:p>
          <a:p>
            <a:endParaRPr lang="en-ZA" dirty="0"/>
          </a:p>
          <a:p>
            <a:r>
              <a:rPr lang="en-ZA" b="1" u="sng" dirty="0"/>
              <a:t>Thus: </a:t>
            </a:r>
          </a:p>
          <a:p>
            <a:pPr>
              <a:buFont typeface="Wingdings" pitchFamily="2" charset="2"/>
              <a:buChar char="Ø"/>
            </a:pPr>
            <a:r>
              <a:rPr lang="en-ZA" sz="1700" dirty="0"/>
              <a:t>Groups are well defined, of more equal size.  </a:t>
            </a:r>
          </a:p>
          <a:p>
            <a:pPr>
              <a:buFont typeface="Wingdings" pitchFamily="2" charset="2"/>
              <a:buChar char="Ø"/>
            </a:pPr>
            <a:r>
              <a:rPr lang="en-ZA" dirty="0"/>
              <a:t>Outliers are not well identified</a:t>
            </a:r>
          </a:p>
        </p:txBody>
      </p:sp>
      <p:sp>
        <p:nvSpPr>
          <p:cNvPr id="5" name="TextBox 4"/>
          <p:cNvSpPr txBox="1"/>
          <p:nvPr/>
        </p:nvSpPr>
        <p:spPr>
          <a:xfrm rot="16200000">
            <a:off x="2710934" y="3701534"/>
            <a:ext cx="3352800" cy="369332"/>
          </a:xfrm>
          <a:prstGeom prst="rect">
            <a:avLst/>
          </a:prstGeom>
          <a:noFill/>
        </p:spPr>
        <p:txBody>
          <a:bodyPr wrap="square" rtlCol="0">
            <a:spAutoFit/>
          </a:bodyPr>
          <a:lstStyle/>
          <a:p>
            <a:pPr algn="ctr"/>
            <a:r>
              <a:rPr lang="en-ZA" b="1" dirty="0"/>
              <a:t>Linkage distance</a:t>
            </a:r>
          </a:p>
        </p:txBody>
      </p:sp>
      <p:sp>
        <p:nvSpPr>
          <p:cNvPr id="6" name="TextBox 5"/>
          <p:cNvSpPr txBox="1"/>
          <p:nvPr/>
        </p:nvSpPr>
        <p:spPr>
          <a:xfrm>
            <a:off x="5029200" y="5650468"/>
            <a:ext cx="3352800" cy="369332"/>
          </a:xfrm>
          <a:prstGeom prst="rect">
            <a:avLst/>
          </a:prstGeom>
          <a:noFill/>
        </p:spPr>
        <p:txBody>
          <a:bodyPr wrap="square" rtlCol="0">
            <a:spAutoFit/>
          </a:bodyPr>
          <a:lstStyle/>
          <a:p>
            <a:pPr algn="ctr"/>
            <a:r>
              <a:rPr lang="en-ZA" b="1" dirty="0"/>
              <a:t>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ZA" b="1" dirty="0">
                <a:solidFill>
                  <a:srgbClr val="0033CC"/>
                </a:solidFill>
              </a:rPr>
              <a:t>Practical</a:t>
            </a:r>
            <a:br>
              <a:rPr lang="en-ZA" b="1" dirty="0">
                <a:solidFill>
                  <a:srgbClr val="0033CC"/>
                </a:solidFill>
              </a:rPr>
            </a:br>
            <a:r>
              <a:rPr lang="en-ZA" b="1" dirty="0">
                <a:solidFill>
                  <a:srgbClr val="0033CC"/>
                </a:solidFill>
              </a:rPr>
              <a:t>Using Statistical or other software</a:t>
            </a:r>
          </a:p>
        </p:txBody>
      </p:sp>
      <p:sp>
        <p:nvSpPr>
          <p:cNvPr id="3" name="Content Placeholder 2"/>
          <p:cNvSpPr>
            <a:spLocks noGrp="1"/>
          </p:cNvSpPr>
          <p:nvPr>
            <p:ph idx="1"/>
          </p:nvPr>
        </p:nvSpPr>
        <p:spPr>
          <a:xfrm>
            <a:off x="304800" y="1600200"/>
            <a:ext cx="8382000" cy="4953000"/>
          </a:xfrm>
        </p:spPr>
        <p:txBody>
          <a:bodyPr>
            <a:normAutofit/>
          </a:bodyPr>
          <a:lstStyle/>
          <a:p>
            <a:r>
              <a:rPr lang="en-ZA" dirty="0"/>
              <a:t>Notes: </a:t>
            </a:r>
            <a:br>
              <a:rPr lang="en-ZA" dirty="0"/>
            </a:br>
            <a:r>
              <a:rPr lang="en-ZA" dirty="0"/>
              <a:t>- </a:t>
            </a:r>
            <a:r>
              <a:rPr lang="en-ZA" sz="2400" dirty="0"/>
              <a:t>In your data matrix, you may cluster rows </a:t>
            </a:r>
            <a:r>
              <a:rPr lang="en-ZA" sz="2400" u="sng" dirty="0"/>
              <a:t>or</a:t>
            </a:r>
            <a:r>
              <a:rPr lang="en-ZA" sz="2400" dirty="0"/>
              <a:t> columns -- this influences the dimensionality of your data space </a:t>
            </a:r>
            <a:br>
              <a:rPr lang="en-ZA" sz="2400" dirty="0"/>
            </a:br>
            <a:r>
              <a:rPr lang="en-ZA" sz="2400" dirty="0"/>
              <a:t>- Choice of algorithm is subjective and influences the result </a:t>
            </a:r>
            <a:br>
              <a:rPr lang="en-ZA" sz="2400" dirty="0"/>
            </a:br>
            <a:r>
              <a:rPr lang="en-ZA" sz="2400" dirty="0"/>
              <a:t>- Euclidian distances which assume </a:t>
            </a:r>
            <a:r>
              <a:rPr lang="en-ZA" sz="2400" dirty="0" err="1"/>
              <a:t>orthogonality</a:t>
            </a:r>
            <a:r>
              <a:rPr lang="en-ZA" sz="2400" dirty="0"/>
              <a:t> are generally used </a:t>
            </a:r>
            <a:br>
              <a:rPr lang="en-ZA" sz="2400" dirty="0"/>
            </a:br>
            <a:r>
              <a:rPr lang="en-ZA" sz="2400" dirty="0"/>
              <a:t>- Other more sophisticated non-linear techniques will be explored later.</a:t>
            </a:r>
          </a:p>
          <a:p>
            <a:endParaRPr lang="en-Z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E062F10B-AC21-4605-91E5-8D01A1D5C200}"/>
              </a:ext>
            </a:extLst>
          </p:cNvPr>
          <p:cNvSpPr>
            <a:spLocks noGrp="1"/>
          </p:cNvSpPr>
          <p:nvPr>
            <p:ph type="ctrTitle"/>
          </p:nvPr>
        </p:nvSpPr>
        <p:spPr>
          <a:xfrm>
            <a:off x="152400" y="914400"/>
            <a:ext cx="8458200" cy="3048000"/>
          </a:xfrm>
        </p:spPr>
        <p:txBody>
          <a:bodyPr/>
          <a:lstStyle/>
          <a:p>
            <a:pPr eaLnBrk="1" hangingPunct="1"/>
            <a:r>
              <a:rPr lang="en-US" altLang="en-US" sz="6000" b="1" dirty="0">
                <a:solidFill>
                  <a:srgbClr val="0033CC"/>
                </a:solidFill>
              </a:rPr>
              <a:t>Principal Component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866D-291E-49F6-BF92-84A316DE6D21}"/>
              </a:ext>
            </a:extLst>
          </p:cNvPr>
          <p:cNvSpPr>
            <a:spLocks noGrp="1"/>
          </p:cNvSpPr>
          <p:nvPr>
            <p:ph type="title"/>
          </p:nvPr>
        </p:nvSpPr>
        <p:spPr>
          <a:xfrm>
            <a:off x="381000" y="274638"/>
            <a:ext cx="8229600" cy="1143000"/>
          </a:xfrm>
        </p:spPr>
        <p:txBody>
          <a:bodyPr rtlCol="0">
            <a:normAutofit fontScale="90000"/>
          </a:bodyPr>
          <a:lstStyle/>
          <a:p>
            <a:pPr eaLnBrk="1" fontAlgn="auto" hangingPunct="1">
              <a:spcAft>
                <a:spcPts val="0"/>
              </a:spcAft>
              <a:defRPr/>
            </a:pPr>
            <a:r>
              <a:rPr lang="en-US" b="1" dirty="0">
                <a:solidFill>
                  <a:srgbClr val="0000FF"/>
                </a:solidFill>
              </a:rPr>
              <a:t>Research: Think, </a:t>
            </a:r>
            <a:r>
              <a:rPr lang="en-US" b="1" dirty="0" err="1">
                <a:solidFill>
                  <a:srgbClr val="0000FF"/>
                </a:solidFill>
              </a:rPr>
              <a:t>Analyse</a:t>
            </a:r>
            <a:r>
              <a:rPr lang="en-US" b="1" dirty="0">
                <a:solidFill>
                  <a:srgbClr val="0000FF"/>
                </a:solidFill>
              </a:rPr>
              <a:t>, and Write</a:t>
            </a:r>
          </a:p>
        </p:txBody>
      </p:sp>
      <p:sp>
        <p:nvSpPr>
          <p:cNvPr id="3" name="Content Placeholder 2">
            <a:extLst>
              <a:ext uri="{FF2B5EF4-FFF2-40B4-BE49-F238E27FC236}">
                <a16:creationId xmlns:a16="http://schemas.microsoft.com/office/drawing/2014/main" id="{1F391D38-DFB9-4C6E-AE83-6E6817A9354E}"/>
              </a:ext>
            </a:extLst>
          </p:cNvPr>
          <p:cNvSpPr>
            <a:spLocks noGrp="1"/>
          </p:cNvSpPr>
          <p:nvPr>
            <p:ph idx="1"/>
          </p:nvPr>
        </p:nvSpPr>
        <p:spPr>
          <a:xfrm>
            <a:off x="304800" y="1600200"/>
            <a:ext cx="8229600" cy="4525963"/>
          </a:xfrm>
        </p:spPr>
        <p:txBody>
          <a:bodyPr rtlCol="0">
            <a:normAutofit fontScale="55000" lnSpcReduction="20000"/>
          </a:bodyPr>
          <a:lstStyle/>
          <a:p>
            <a:pPr eaLnBrk="1" fontAlgn="auto" hangingPunct="1">
              <a:spcAft>
                <a:spcPts val="0"/>
              </a:spcAft>
              <a:buFont typeface="Arial" panose="020B0604020202020204" pitchFamily="34" charset="0"/>
              <a:buNone/>
              <a:defRPr/>
            </a:pPr>
            <a:r>
              <a:rPr lang="en-US" dirty="0"/>
              <a:t>The purpose of this course motivate you to:  </a:t>
            </a:r>
          </a:p>
          <a:p>
            <a:pPr eaLnBrk="1" fontAlgn="auto" hangingPunct="1">
              <a:spcAft>
                <a:spcPts val="0"/>
              </a:spcAft>
              <a:buFontTx/>
              <a:buChar char="-"/>
              <a:defRPr/>
            </a:pPr>
            <a:endParaRPr lang="en-US" dirty="0"/>
          </a:p>
          <a:p>
            <a:pPr eaLnBrk="1" fontAlgn="auto" hangingPunct="1">
              <a:spcAft>
                <a:spcPts val="0"/>
              </a:spcAft>
              <a:buFontTx/>
              <a:buChar char="-"/>
              <a:defRPr/>
            </a:pPr>
            <a:r>
              <a:rPr lang="en-US" dirty="0"/>
              <a:t>Think: a series of lecture/discussions on  </a:t>
            </a:r>
            <a:endParaRPr lang="en-US" dirty="0">
              <a:solidFill>
                <a:srgbClr val="0000FF"/>
              </a:solidFill>
            </a:endParaRPr>
          </a:p>
          <a:p>
            <a:pPr lvl="1" eaLnBrk="1" fontAlgn="auto" hangingPunct="1">
              <a:spcAft>
                <a:spcPts val="0"/>
              </a:spcAft>
              <a:buFontTx/>
              <a:buChar char="-"/>
              <a:defRPr/>
            </a:pPr>
            <a:r>
              <a:rPr lang="en-US" dirty="0"/>
              <a:t>conceptualization of creative and original research topic </a:t>
            </a:r>
          </a:p>
          <a:p>
            <a:pPr lvl="1" eaLnBrk="1" fontAlgn="auto" hangingPunct="1">
              <a:spcAft>
                <a:spcPts val="0"/>
              </a:spcAft>
              <a:buFontTx/>
              <a:buChar char="-"/>
              <a:defRPr/>
            </a:pPr>
            <a:r>
              <a:rPr lang="en-US" dirty="0"/>
              <a:t>proposal writing</a:t>
            </a:r>
          </a:p>
          <a:p>
            <a:pPr lvl="1" eaLnBrk="1" fontAlgn="auto" hangingPunct="1">
              <a:spcAft>
                <a:spcPts val="0"/>
              </a:spcAft>
              <a:buFontTx/>
              <a:buChar char="-"/>
              <a:defRPr/>
            </a:pPr>
            <a:r>
              <a:rPr lang="en-US" dirty="0"/>
              <a:t>research plan, design and implementation</a:t>
            </a:r>
          </a:p>
          <a:p>
            <a:pPr lvl="1" eaLnBrk="1" fontAlgn="auto" hangingPunct="1">
              <a:spcAft>
                <a:spcPts val="0"/>
              </a:spcAft>
              <a:buFontTx/>
              <a:buChar char="-"/>
              <a:defRPr/>
            </a:pPr>
            <a:endParaRPr lang="en-US" dirty="0"/>
          </a:p>
          <a:p>
            <a:pPr eaLnBrk="1" fontAlgn="auto" hangingPunct="1">
              <a:spcAft>
                <a:spcPts val="0"/>
              </a:spcAft>
              <a:buFontTx/>
              <a:buChar char="-"/>
              <a:defRPr/>
            </a:pPr>
            <a:r>
              <a:rPr lang="en-US" dirty="0" err="1"/>
              <a:t>Analyse</a:t>
            </a:r>
            <a:r>
              <a:rPr lang="en-US" dirty="0"/>
              <a:t>: the nuts and bolts of quantitative analysis </a:t>
            </a:r>
            <a:endParaRPr lang="en-US" dirty="0">
              <a:solidFill>
                <a:srgbClr val="0000FF"/>
              </a:solidFill>
            </a:endParaRPr>
          </a:p>
          <a:p>
            <a:pPr lvl="1" eaLnBrk="1" fontAlgn="auto" hangingPunct="1">
              <a:spcAft>
                <a:spcPts val="0"/>
              </a:spcAft>
              <a:buFontTx/>
              <a:buChar char="-"/>
              <a:defRPr/>
            </a:pPr>
            <a:r>
              <a:rPr lang="en-US" dirty="0"/>
              <a:t>The quantitative analysis sessions </a:t>
            </a:r>
          </a:p>
          <a:p>
            <a:pPr lvl="1" eaLnBrk="1" fontAlgn="auto" hangingPunct="1">
              <a:spcAft>
                <a:spcPts val="0"/>
              </a:spcAft>
              <a:buFontTx/>
              <a:buChar char="-"/>
              <a:defRPr/>
            </a:pPr>
            <a:r>
              <a:rPr lang="en-US" dirty="0"/>
              <a:t>not a basic statistics course </a:t>
            </a:r>
          </a:p>
          <a:p>
            <a:pPr lvl="1" eaLnBrk="1" fontAlgn="auto" hangingPunct="1">
              <a:spcAft>
                <a:spcPts val="0"/>
              </a:spcAft>
              <a:buFontTx/>
              <a:buChar char="-"/>
              <a:defRPr/>
            </a:pPr>
            <a:r>
              <a:rPr lang="en-US" dirty="0"/>
              <a:t>The primary objective is data manipulations, decomposition and interpretations</a:t>
            </a:r>
          </a:p>
          <a:p>
            <a:pPr lvl="1" eaLnBrk="1" fontAlgn="auto" hangingPunct="1">
              <a:spcAft>
                <a:spcPts val="0"/>
              </a:spcAft>
              <a:buFontTx/>
              <a:buChar char="-"/>
              <a:defRPr/>
            </a:pPr>
            <a:r>
              <a:rPr lang="en-US" dirty="0"/>
              <a:t>The techniques investigated are (mostly) the fundamental methods found commonly in the literature.</a:t>
            </a:r>
          </a:p>
          <a:p>
            <a:pPr eaLnBrk="1" fontAlgn="auto" hangingPunct="1">
              <a:spcAft>
                <a:spcPts val="0"/>
              </a:spcAft>
              <a:buFontTx/>
              <a:buChar char="-"/>
              <a:defRPr/>
            </a:pPr>
            <a:endParaRPr lang="en-US" dirty="0"/>
          </a:p>
          <a:p>
            <a:pPr eaLnBrk="1" fontAlgn="auto" hangingPunct="1">
              <a:spcAft>
                <a:spcPts val="0"/>
              </a:spcAft>
              <a:buFontTx/>
              <a:buChar char="-"/>
              <a:defRPr/>
            </a:pPr>
            <a:r>
              <a:rPr lang="en-US" dirty="0"/>
              <a:t>Write: </a:t>
            </a:r>
            <a:r>
              <a:rPr lang="en-GB" dirty="0"/>
              <a:t>the basic rules of academic writing and research </a:t>
            </a:r>
          </a:p>
          <a:p>
            <a:pPr lvl="1" eaLnBrk="1" fontAlgn="auto" hangingPunct="1">
              <a:spcAft>
                <a:spcPts val="0"/>
              </a:spcAft>
              <a:buFontTx/>
              <a:buChar char="-"/>
              <a:defRPr/>
            </a:pPr>
            <a:r>
              <a:rPr lang="en-GB" dirty="0"/>
              <a:t>Conscious critical reading and writing skills</a:t>
            </a:r>
          </a:p>
          <a:p>
            <a:pPr lvl="1" eaLnBrk="1" fontAlgn="auto" hangingPunct="1">
              <a:spcAft>
                <a:spcPts val="0"/>
              </a:spcAft>
              <a:buFontTx/>
              <a:buChar char="-"/>
              <a:defRPr/>
            </a:pPr>
            <a:r>
              <a:rPr lang="en-GB" dirty="0"/>
              <a:t>read academic texts with greater insight and apply these to your writing</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C4F150A2-A33F-4838-9B35-6155B9D8E686}"/>
              </a:ext>
            </a:extLst>
          </p:cNvPr>
          <p:cNvSpPr>
            <a:spLocks noGrp="1"/>
          </p:cNvSpPr>
          <p:nvPr>
            <p:ph type="title"/>
          </p:nvPr>
        </p:nvSpPr>
        <p:spPr/>
        <p:txBody>
          <a:bodyPr/>
          <a:lstStyle/>
          <a:p>
            <a:r>
              <a:rPr lang="en-ZA" altLang="en-US" b="1" dirty="0">
                <a:solidFill>
                  <a:srgbClr val="0033CC"/>
                </a:solidFill>
              </a:rPr>
              <a:t>PCA: Aliases</a:t>
            </a:r>
          </a:p>
        </p:txBody>
      </p:sp>
      <p:sp>
        <p:nvSpPr>
          <p:cNvPr id="5123" name="Content Placeholder 2">
            <a:extLst>
              <a:ext uri="{FF2B5EF4-FFF2-40B4-BE49-F238E27FC236}">
                <a16:creationId xmlns:a16="http://schemas.microsoft.com/office/drawing/2014/main" id="{E7AB2566-06A3-43B6-963B-52C38EC9C11E}"/>
              </a:ext>
            </a:extLst>
          </p:cNvPr>
          <p:cNvSpPr>
            <a:spLocks noGrp="1"/>
          </p:cNvSpPr>
          <p:nvPr>
            <p:ph idx="1"/>
          </p:nvPr>
        </p:nvSpPr>
        <p:spPr/>
        <p:txBody>
          <a:bodyPr/>
          <a:lstStyle/>
          <a:p>
            <a:r>
              <a:rPr lang="en-ZA" altLang="en-US"/>
              <a:t>Eigenvector Analysis</a:t>
            </a:r>
          </a:p>
          <a:p>
            <a:r>
              <a:rPr lang="en-ZA" altLang="en-US"/>
              <a:t>Factor Analysis</a:t>
            </a:r>
          </a:p>
          <a:p>
            <a:r>
              <a:rPr lang="en-ZA" altLang="en-US"/>
              <a:t>Empirical Orthogonal Function (EOF)</a:t>
            </a:r>
          </a:p>
          <a:p>
            <a:endParaRPr lang="en-ZA"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0BAD604-2820-4D74-8D3A-FAAE120A46DB}"/>
              </a:ext>
            </a:extLst>
          </p:cNvPr>
          <p:cNvSpPr>
            <a:spLocks noGrp="1"/>
          </p:cNvSpPr>
          <p:nvPr>
            <p:ph type="title"/>
          </p:nvPr>
        </p:nvSpPr>
        <p:spPr/>
        <p:txBody>
          <a:bodyPr/>
          <a:lstStyle/>
          <a:p>
            <a:r>
              <a:rPr lang="en-ZA" altLang="en-US" b="1" dirty="0">
                <a:solidFill>
                  <a:srgbClr val="0033CC"/>
                </a:solidFill>
              </a:rPr>
              <a:t>PCA: What is it?</a:t>
            </a:r>
          </a:p>
        </p:txBody>
      </p:sp>
      <p:sp>
        <p:nvSpPr>
          <p:cNvPr id="6147" name="Content Placeholder 2">
            <a:extLst>
              <a:ext uri="{FF2B5EF4-FFF2-40B4-BE49-F238E27FC236}">
                <a16:creationId xmlns:a16="http://schemas.microsoft.com/office/drawing/2014/main" id="{0154D7CB-89AA-4F35-AA73-581A46BFBE3C}"/>
              </a:ext>
            </a:extLst>
          </p:cNvPr>
          <p:cNvSpPr>
            <a:spLocks noGrp="1"/>
          </p:cNvSpPr>
          <p:nvPr>
            <p:ph idx="1"/>
          </p:nvPr>
        </p:nvSpPr>
        <p:spPr/>
        <p:txBody>
          <a:bodyPr/>
          <a:lstStyle/>
          <a:p>
            <a:r>
              <a:rPr lang="en-ZA" altLang="en-US"/>
              <a:t>A procedure to .... </a:t>
            </a:r>
          </a:p>
          <a:p>
            <a:pPr lvl="1"/>
            <a:r>
              <a:rPr lang="en-ZA" altLang="en-US"/>
              <a:t>extract fewer and independent underlying dimensions around which the data variance is organised -- </a:t>
            </a:r>
            <a:r>
              <a:rPr lang="en-ZA" altLang="en-US" i="1"/>
              <a:t>the "real" or pseudo-variables (components)</a:t>
            </a:r>
            <a:endParaRPr lang="en-ZA" altLang="en-US"/>
          </a:p>
          <a:p>
            <a:pPr lvl="1"/>
            <a:r>
              <a:rPr lang="en-ZA" altLang="en-US"/>
              <a:t>express the original variables in their relation to these components</a:t>
            </a:r>
          </a:p>
          <a:p>
            <a:pPr lvl="1"/>
            <a:r>
              <a:rPr lang="en-ZA" altLang="en-US"/>
              <a:t>re-express the original data as if measured in terms of these components.</a:t>
            </a:r>
          </a:p>
          <a:p>
            <a:endParaRPr lang="en-ZA"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5EDAE509-4C96-4756-A2A1-B51D9770C61E}"/>
              </a:ext>
            </a:extLst>
          </p:cNvPr>
          <p:cNvSpPr>
            <a:spLocks noGrp="1"/>
          </p:cNvSpPr>
          <p:nvPr>
            <p:ph type="title"/>
          </p:nvPr>
        </p:nvSpPr>
        <p:spPr>
          <a:xfrm>
            <a:off x="1143000" y="762000"/>
            <a:ext cx="6858000" cy="655638"/>
          </a:xfrm>
        </p:spPr>
        <p:txBody>
          <a:bodyPr>
            <a:normAutofit fontScale="90000"/>
          </a:bodyPr>
          <a:lstStyle/>
          <a:p>
            <a:r>
              <a:rPr lang="en-US" altLang="en-US" b="1" dirty="0">
                <a:solidFill>
                  <a:srgbClr val="0033CC"/>
                </a:solidFill>
              </a:rPr>
              <a:t>Example (1)PCA (Old data vs New data)</a:t>
            </a:r>
          </a:p>
        </p:txBody>
      </p:sp>
      <p:graphicFrame>
        <p:nvGraphicFramePr>
          <p:cNvPr id="7171" name="Object 9">
            <a:extLst>
              <a:ext uri="{FF2B5EF4-FFF2-40B4-BE49-F238E27FC236}">
                <a16:creationId xmlns:a16="http://schemas.microsoft.com/office/drawing/2014/main" id="{7E66BA20-8C4F-4D49-89E9-9EB260D8C0D8}"/>
              </a:ext>
            </a:extLst>
          </p:cNvPr>
          <p:cNvGraphicFramePr>
            <a:graphicFrameLocks noGrp="1" noChangeAspect="1"/>
          </p:cNvGraphicFramePr>
          <p:nvPr>
            <p:ph idx="1"/>
          </p:nvPr>
        </p:nvGraphicFramePr>
        <p:xfrm>
          <a:off x="4368800" y="1981200"/>
          <a:ext cx="4318000" cy="4419600"/>
        </p:xfrm>
        <a:graphic>
          <a:graphicData uri="http://schemas.openxmlformats.org/presentationml/2006/ole">
            <mc:AlternateContent xmlns:mc="http://schemas.openxmlformats.org/markup-compatibility/2006">
              <mc:Choice xmlns:v="urn:schemas-microsoft-com:vml" Requires="v">
                <p:oleObj spid="_x0000_s1037" name="Chart" r:id="rId3" imgW="8315249" imgH="5010302" progId="Excel.Chart.8">
                  <p:embed/>
                </p:oleObj>
              </mc:Choice>
              <mc:Fallback>
                <p:oleObj name="Chart" r:id="rId3" imgW="8315249" imgH="5010302" progId="Excel.Chart.8">
                  <p:embed/>
                  <p:pic>
                    <p:nvPicPr>
                      <p:cNvPr id="7171" name="Object 9">
                        <a:extLst>
                          <a:ext uri="{FF2B5EF4-FFF2-40B4-BE49-F238E27FC236}">
                            <a16:creationId xmlns:a16="http://schemas.microsoft.com/office/drawing/2014/main" id="{7E66BA20-8C4F-4D49-89E9-9EB260D8C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800" y="1981200"/>
                        <a:ext cx="4318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Chart 10">
            <a:extLst>
              <a:ext uri="{FF2B5EF4-FFF2-40B4-BE49-F238E27FC236}">
                <a16:creationId xmlns:a16="http://schemas.microsoft.com/office/drawing/2014/main" id="{9FD70463-409E-45F8-ABB8-F74F9571B805}"/>
              </a:ext>
            </a:extLst>
          </p:cNvPr>
          <p:cNvGraphicFramePr/>
          <p:nvPr/>
        </p:nvGraphicFramePr>
        <p:xfrm>
          <a:off x="384175" y="2063751"/>
          <a:ext cx="3886200" cy="3733800"/>
        </p:xfrm>
        <a:graphic>
          <a:graphicData uri="http://schemas.openxmlformats.org/drawingml/2006/chart">
            <c:chart xmlns:c="http://schemas.openxmlformats.org/drawingml/2006/chart" xmlns:r="http://schemas.openxmlformats.org/officeDocument/2006/relationships" r:id="rId5"/>
          </a:graphicData>
        </a:graphic>
      </p:graphicFrame>
      <p:sp>
        <p:nvSpPr>
          <p:cNvPr id="7173" name="TextBox 4">
            <a:extLst>
              <a:ext uri="{FF2B5EF4-FFF2-40B4-BE49-F238E27FC236}">
                <a16:creationId xmlns:a16="http://schemas.microsoft.com/office/drawing/2014/main" id="{A2A390DE-46C2-4610-8807-4DC619A27B83}"/>
              </a:ext>
            </a:extLst>
          </p:cNvPr>
          <p:cNvSpPr txBox="1">
            <a:spLocks noChangeArrowheads="1"/>
          </p:cNvSpPr>
          <p:nvPr/>
        </p:nvSpPr>
        <p:spPr bwMode="auto">
          <a:xfrm>
            <a:off x="1600200" y="5791200"/>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Temperature</a:t>
            </a:r>
          </a:p>
        </p:txBody>
      </p:sp>
      <p:sp>
        <p:nvSpPr>
          <p:cNvPr id="7174" name="TextBox 5">
            <a:extLst>
              <a:ext uri="{FF2B5EF4-FFF2-40B4-BE49-F238E27FC236}">
                <a16:creationId xmlns:a16="http://schemas.microsoft.com/office/drawing/2014/main" id="{18711D65-DB71-4124-9887-9793E5915B9E}"/>
              </a:ext>
            </a:extLst>
          </p:cNvPr>
          <p:cNvSpPr txBox="1">
            <a:spLocks noChangeArrowheads="1"/>
          </p:cNvSpPr>
          <p:nvPr/>
        </p:nvSpPr>
        <p:spPr bwMode="auto">
          <a:xfrm rot="-5400000">
            <a:off x="-348456" y="3472656"/>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Headache</a:t>
            </a:r>
          </a:p>
        </p:txBody>
      </p:sp>
      <p:sp useBgFill="1">
        <p:nvSpPr>
          <p:cNvPr id="7175" name="TextBox 6">
            <a:extLst>
              <a:ext uri="{FF2B5EF4-FFF2-40B4-BE49-F238E27FC236}">
                <a16:creationId xmlns:a16="http://schemas.microsoft.com/office/drawing/2014/main" id="{DF06C722-F964-4BCD-8412-6842A08CA522}"/>
              </a:ext>
            </a:extLst>
          </p:cNvPr>
          <p:cNvSpPr txBox="1">
            <a:spLocks noChangeArrowheads="1"/>
          </p:cNvSpPr>
          <p:nvPr/>
        </p:nvSpPr>
        <p:spPr bwMode="auto">
          <a:xfrm>
            <a:off x="5943600" y="5867400"/>
            <a:ext cx="2057400" cy="369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FP1 (Fever!)</a:t>
            </a:r>
          </a:p>
        </p:txBody>
      </p:sp>
      <p:sp useBgFill="1">
        <p:nvSpPr>
          <p:cNvPr id="7176" name="TextBox 5">
            <a:extLst>
              <a:ext uri="{FF2B5EF4-FFF2-40B4-BE49-F238E27FC236}">
                <a16:creationId xmlns:a16="http://schemas.microsoft.com/office/drawing/2014/main" id="{096C0D0F-9E90-492E-B8A0-0DA28C8C9A58}"/>
              </a:ext>
            </a:extLst>
          </p:cNvPr>
          <p:cNvSpPr txBox="1">
            <a:spLocks noChangeArrowheads="1"/>
          </p:cNvSpPr>
          <p:nvPr/>
        </p:nvSpPr>
        <p:spPr bwMode="auto">
          <a:xfrm rot="-5400000">
            <a:off x="4033044" y="3586956"/>
            <a:ext cx="990600" cy="369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FP2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a:extLst>
              <a:ext uri="{FF2B5EF4-FFF2-40B4-BE49-F238E27FC236}">
                <a16:creationId xmlns:a16="http://schemas.microsoft.com/office/drawing/2014/main" id="{10614290-0A53-426C-AE11-3FA770152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09800"/>
            <a:ext cx="8915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a:extLst>
              <a:ext uri="{FF2B5EF4-FFF2-40B4-BE49-F238E27FC236}">
                <a16:creationId xmlns:a16="http://schemas.microsoft.com/office/drawing/2014/main" id="{B1F88BD6-8A83-4BB8-8C51-C079B6ACCC25}"/>
              </a:ext>
            </a:extLst>
          </p:cNvPr>
          <p:cNvSpPr>
            <a:spLocks noGrp="1"/>
          </p:cNvSpPr>
          <p:nvPr>
            <p:ph type="title"/>
          </p:nvPr>
        </p:nvSpPr>
        <p:spPr/>
        <p:txBody>
          <a:bodyPr/>
          <a:lstStyle/>
          <a:p>
            <a:r>
              <a:rPr lang="en-ZA" altLang="en-US" b="1" dirty="0">
                <a:solidFill>
                  <a:srgbClr val="0033CC"/>
                </a:solidFill>
              </a:rPr>
              <a:t>PCA (2): Example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B6F8359-9242-496A-B542-F849EFB5CCF0}"/>
              </a:ext>
            </a:extLst>
          </p:cNvPr>
          <p:cNvSpPr>
            <a:spLocks noGrp="1"/>
          </p:cNvSpPr>
          <p:nvPr>
            <p:ph type="title"/>
          </p:nvPr>
        </p:nvSpPr>
        <p:spPr/>
        <p:txBody>
          <a:bodyPr/>
          <a:lstStyle/>
          <a:p>
            <a:pPr eaLnBrk="1" hangingPunct="1"/>
            <a:r>
              <a:rPr lang="en-US" altLang="en-US" b="1" dirty="0">
                <a:solidFill>
                  <a:srgbClr val="0033CC"/>
                </a:solidFill>
              </a:rPr>
              <a:t>Talk about….</a:t>
            </a:r>
          </a:p>
        </p:txBody>
      </p:sp>
      <p:sp>
        <p:nvSpPr>
          <p:cNvPr id="9219" name="Content Placeholder 2">
            <a:extLst>
              <a:ext uri="{FF2B5EF4-FFF2-40B4-BE49-F238E27FC236}">
                <a16:creationId xmlns:a16="http://schemas.microsoft.com/office/drawing/2014/main" id="{C5B29F2F-7AAB-4961-95DD-241A7D2AA104}"/>
              </a:ext>
            </a:extLst>
          </p:cNvPr>
          <p:cNvSpPr>
            <a:spLocks noGrp="1"/>
          </p:cNvSpPr>
          <p:nvPr>
            <p:ph idx="1"/>
          </p:nvPr>
        </p:nvSpPr>
        <p:spPr>
          <a:xfrm>
            <a:off x="457200" y="1600200"/>
            <a:ext cx="8229600" cy="3733800"/>
          </a:xfrm>
        </p:spPr>
        <p:txBody>
          <a:bodyPr/>
          <a:lstStyle/>
          <a:p>
            <a:pPr eaLnBrk="1" hangingPunct="1"/>
            <a:r>
              <a:rPr lang="en-US" altLang="en-US"/>
              <a:t>Background mathematical concepts</a:t>
            </a:r>
          </a:p>
          <a:p>
            <a:pPr lvl="1" eaLnBrk="1" hangingPunct="1"/>
            <a:r>
              <a:rPr lang="en-US" altLang="en-US"/>
              <a:t>Statistics</a:t>
            </a:r>
          </a:p>
          <a:p>
            <a:pPr lvl="1" eaLnBrk="1" hangingPunct="1"/>
            <a:r>
              <a:rPr lang="en-US" altLang="en-US"/>
              <a:t>Matrix algebra</a:t>
            </a:r>
          </a:p>
          <a:p>
            <a:pPr eaLnBrk="1" hangingPunct="1"/>
            <a:endParaRPr lang="en-US" altLang="en-US"/>
          </a:p>
          <a:p>
            <a:pPr eaLnBrk="1" hangingPunct="1"/>
            <a:r>
              <a:rPr lang="en-US" altLang="en-US"/>
              <a:t>Principal Component Analysis (PCA)</a:t>
            </a:r>
          </a:p>
          <a:p>
            <a:pPr eaLnBrk="1" hangingPunct="1">
              <a:buFont typeface="Arial" panose="020B0604020202020204" pitchFamily="34" charset="0"/>
              <a:buNone/>
            </a:pP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BB29-69BC-4F7B-B103-5B43625AD1B0}"/>
              </a:ext>
            </a:extLst>
          </p:cNvPr>
          <p:cNvSpPr>
            <a:spLocks noGrp="1"/>
          </p:cNvSpPr>
          <p:nvPr>
            <p:ph type="title"/>
          </p:nvPr>
        </p:nvSpPr>
        <p:spPr/>
        <p:txBody>
          <a:bodyPr rtlCol="0">
            <a:normAutofit fontScale="90000"/>
          </a:bodyPr>
          <a:lstStyle/>
          <a:p>
            <a:pPr eaLnBrk="1" fontAlgn="auto" hangingPunct="1">
              <a:spcAft>
                <a:spcPts val="0"/>
              </a:spcAft>
              <a:defRPr/>
            </a:pPr>
            <a:r>
              <a:rPr lang="en-US" b="1" dirty="0">
                <a:solidFill>
                  <a:srgbClr val="0033CC"/>
                </a:solidFill>
              </a:rPr>
              <a:t>Basic mathematical concepts (1): Statistics </a:t>
            </a:r>
          </a:p>
        </p:txBody>
      </p:sp>
      <p:sp>
        <p:nvSpPr>
          <p:cNvPr id="10243" name="Content Placeholder 6">
            <a:extLst>
              <a:ext uri="{FF2B5EF4-FFF2-40B4-BE49-F238E27FC236}">
                <a16:creationId xmlns:a16="http://schemas.microsoft.com/office/drawing/2014/main" id="{7C2D92E9-1639-4A5C-8E2D-389C0FEEB7DC}"/>
              </a:ext>
            </a:extLst>
          </p:cNvPr>
          <p:cNvSpPr>
            <a:spLocks noGrp="1"/>
          </p:cNvSpPr>
          <p:nvPr>
            <p:ph idx="1"/>
          </p:nvPr>
        </p:nvSpPr>
        <p:spPr>
          <a:xfrm>
            <a:off x="457200" y="1905000"/>
            <a:ext cx="8229600" cy="4724400"/>
          </a:xfrm>
        </p:spPr>
        <p:txBody>
          <a:bodyPr/>
          <a:lstStyle/>
          <a:p>
            <a:pPr eaLnBrk="1" hangingPunct="1"/>
            <a:r>
              <a:rPr lang="en-US" altLang="en-US"/>
              <a:t>Mean:</a:t>
            </a:r>
          </a:p>
          <a:p>
            <a:pPr lvl="1" eaLnBrk="1" hangingPunct="1"/>
            <a:endParaRPr lang="en-US" altLang="en-US"/>
          </a:p>
          <a:p>
            <a:pPr eaLnBrk="1" hangingPunct="1"/>
            <a:r>
              <a:rPr lang="en-US" altLang="en-US"/>
              <a:t>Standard Deviation:</a:t>
            </a:r>
          </a:p>
          <a:p>
            <a:pPr eaLnBrk="1" hangingPunct="1"/>
            <a:endParaRPr lang="en-US" altLang="en-US"/>
          </a:p>
          <a:p>
            <a:pPr eaLnBrk="1" hangingPunct="1"/>
            <a:endParaRPr lang="en-US" altLang="en-US"/>
          </a:p>
          <a:p>
            <a:pPr eaLnBrk="1" hangingPunct="1"/>
            <a:r>
              <a:rPr lang="en-US" altLang="en-US"/>
              <a:t>Variance:</a:t>
            </a:r>
          </a:p>
          <a:p>
            <a:pPr eaLnBrk="1" hangingPunct="1">
              <a:buFont typeface="Arial" panose="020B0604020202020204" pitchFamily="34" charset="0"/>
              <a:buNone/>
            </a:pPr>
            <a:endParaRPr lang="en-US" altLang="en-US"/>
          </a:p>
        </p:txBody>
      </p:sp>
      <p:sp>
        <p:nvSpPr>
          <p:cNvPr id="10244" name="Rectangle 5">
            <a:extLst>
              <a:ext uri="{FF2B5EF4-FFF2-40B4-BE49-F238E27FC236}">
                <a16:creationId xmlns:a16="http://schemas.microsoft.com/office/drawing/2014/main" id="{49D9D94D-CA2B-4F41-8C1C-DB1A3269A526}"/>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0245" name="Rectangle 7">
            <a:extLst>
              <a:ext uri="{FF2B5EF4-FFF2-40B4-BE49-F238E27FC236}">
                <a16:creationId xmlns:a16="http://schemas.microsoft.com/office/drawing/2014/main" id="{F95CC579-33EB-4968-86B3-F954981C87F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pic>
        <p:nvPicPr>
          <p:cNvPr id="10246" name="Picture 8">
            <a:extLst>
              <a:ext uri="{FF2B5EF4-FFF2-40B4-BE49-F238E27FC236}">
                <a16:creationId xmlns:a16="http://schemas.microsoft.com/office/drawing/2014/main" id="{0D0B8730-F99A-49C5-A667-94BC649A5F4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1828800"/>
            <a:ext cx="193992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0">
            <a:extLst>
              <a:ext uri="{FF2B5EF4-FFF2-40B4-BE49-F238E27FC236}">
                <a16:creationId xmlns:a16="http://schemas.microsoft.com/office/drawing/2014/main" id="{EBDE2F32-9AF2-4767-BDF4-1E006286AD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3429000"/>
            <a:ext cx="3048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1">
            <a:extLst>
              <a:ext uri="{FF2B5EF4-FFF2-40B4-BE49-F238E27FC236}">
                <a16:creationId xmlns:a16="http://schemas.microsoft.com/office/drawing/2014/main" id="{6C32F9C8-F0E2-4F91-A9F7-8EECC383F26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5257800"/>
            <a:ext cx="378936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79DF-8C97-47BA-B1BD-F35AF8E3CCCB}"/>
              </a:ext>
            </a:extLst>
          </p:cNvPr>
          <p:cNvSpPr>
            <a:spLocks noGrp="1"/>
          </p:cNvSpPr>
          <p:nvPr>
            <p:ph type="title"/>
          </p:nvPr>
        </p:nvSpPr>
        <p:spPr/>
        <p:txBody>
          <a:bodyPr rtlCol="0">
            <a:normAutofit fontScale="90000"/>
          </a:bodyPr>
          <a:lstStyle/>
          <a:p>
            <a:pPr eaLnBrk="1" fontAlgn="auto" hangingPunct="1">
              <a:spcAft>
                <a:spcPts val="0"/>
              </a:spcAft>
              <a:defRPr/>
            </a:pPr>
            <a:r>
              <a:rPr lang="en-US" b="1" dirty="0">
                <a:solidFill>
                  <a:srgbClr val="0033CC"/>
                </a:solidFill>
              </a:rPr>
              <a:t>Basic mathematical concepts (1): Statistics </a:t>
            </a:r>
          </a:p>
        </p:txBody>
      </p:sp>
      <p:sp>
        <p:nvSpPr>
          <p:cNvPr id="11267" name="Content Placeholder 6">
            <a:extLst>
              <a:ext uri="{FF2B5EF4-FFF2-40B4-BE49-F238E27FC236}">
                <a16:creationId xmlns:a16="http://schemas.microsoft.com/office/drawing/2014/main" id="{27BF2511-AC7E-465B-AAFF-D808631648AA}"/>
              </a:ext>
            </a:extLst>
          </p:cNvPr>
          <p:cNvSpPr>
            <a:spLocks noGrp="1"/>
          </p:cNvSpPr>
          <p:nvPr>
            <p:ph idx="1"/>
          </p:nvPr>
        </p:nvSpPr>
        <p:spPr>
          <a:xfrm>
            <a:off x="381000" y="1905000"/>
            <a:ext cx="8229600" cy="3810000"/>
          </a:xfrm>
        </p:spPr>
        <p:txBody>
          <a:bodyPr/>
          <a:lstStyle/>
          <a:p>
            <a:pPr eaLnBrk="1" hangingPunct="1"/>
            <a:r>
              <a:rPr lang="en-US" altLang="en-US"/>
              <a:t>Covariance:</a:t>
            </a:r>
          </a:p>
          <a:p>
            <a:pPr eaLnBrk="1" hangingPunct="1"/>
            <a:endParaRPr lang="en-US" altLang="en-US"/>
          </a:p>
          <a:p>
            <a:pPr eaLnBrk="1" hangingPunct="1"/>
            <a:r>
              <a:rPr lang="en-US" altLang="en-US"/>
              <a:t>Covariance Matrix:</a:t>
            </a:r>
          </a:p>
        </p:txBody>
      </p:sp>
      <p:sp>
        <p:nvSpPr>
          <p:cNvPr id="11268" name="Rectangle 5">
            <a:extLst>
              <a:ext uri="{FF2B5EF4-FFF2-40B4-BE49-F238E27FC236}">
                <a16:creationId xmlns:a16="http://schemas.microsoft.com/office/drawing/2014/main" id="{A42B0C31-F0CC-4D70-8CD2-2653E5A7F3E9}"/>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 name="Rectangle 7">
            <a:extLst>
              <a:ext uri="{FF2B5EF4-FFF2-40B4-BE49-F238E27FC236}">
                <a16:creationId xmlns:a16="http://schemas.microsoft.com/office/drawing/2014/main" id="{CAE1D35F-17FE-4B23-8D0A-183AF70728D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pic>
        <p:nvPicPr>
          <p:cNvPr id="11270" name="Picture 12">
            <a:extLst>
              <a:ext uri="{FF2B5EF4-FFF2-40B4-BE49-F238E27FC236}">
                <a16:creationId xmlns:a16="http://schemas.microsoft.com/office/drawing/2014/main" id="{56227BEB-7EE9-4352-B07C-6289855DB88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1676400"/>
            <a:ext cx="50482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14">
            <a:extLst>
              <a:ext uri="{FF2B5EF4-FFF2-40B4-BE49-F238E27FC236}">
                <a16:creationId xmlns:a16="http://schemas.microsoft.com/office/drawing/2014/main" id="{DCB3AEC1-9AF8-478C-BAE0-15ED2A6F9AB3}"/>
              </a:ext>
            </a:extLst>
          </p:cNvPr>
          <p:cNvSpPr>
            <a:spLocks noChangeArrowheads="1"/>
          </p:cNvSpPr>
          <p:nvPr/>
        </p:nvSpPr>
        <p:spPr bwMode="auto">
          <a:xfrm>
            <a:off x="1066800" y="4267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cs typeface="Times New Roman" panose="02020603050405020304" pitchFamily="18" charset="0"/>
              </a:rPr>
              <a:t>C(x,y,z) = </a:t>
            </a:r>
            <a:endParaRPr lang="en-US" altLang="en-US" sz="1800">
              <a:latin typeface="Arial" panose="020B0604020202020204" pitchFamily="34" charset="0"/>
            </a:endParaRPr>
          </a:p>
        </p:txBody>
      </p:sp>
      <p:pic>
        <p:nvPicPr>
          <p:cNvPr id="11272" name="Picture 13">
            <a:extLst>
              <a:ext uri="{FF2B5EF4-FFF2-40B4-BE49-F238E27FC236}">
                <a16:creationId xmlns:a16="http://schemas.microsoft.com/office/drawing/2014/main" id="{E31388D9-D85D-4848-877B-758FEF571E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3886200"/>
            <a:ext cx="45815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15">
            <a:extLst>
              <a:ext uri="{FF2B5EF4-FFF2-40B4-BE49-F238E27FC236}">
                <a16:creationId xmlns:a16="http://schemas.microsoft.com/office/drawing/2014/main" id="{4D9AB25A-25F6-42C3-BE04-78F63E3E1DB6}"/>
              </a:ext>
            </a:extLst>
          </p:cNvPr>
          <p:cNvSpPr>
            <a:spLocks noChangeArrowheads="1"/>
          </p:cNvSpPr>
          <p:nvPr/>
        </p:nvSpPr>
        <p:spPr bwMode="auto">
          <a:xfrm>
            <a:off x="0" y="1685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11" name="Straight Connector 10">
            <a:extLst>
              <a:ext uri="{FF2B5EF4-FFF2-40B4-BE49-F238E27FC236}">
                <a16:creationId xmlns:a16="http://schemas.microsoft.com/office/drawing/2014/main" id="{0247935A-DFC2-4F29-A511-2425A71C244C}"/>
              </a:ext>
            </a:extLst>
          </p:cNvPr>
          <p:cNvCxnSpPr/>
          <p:nvPr/>
        </p:nvCxnSpPr>
        <p:spPr>
          <a:xfrm>
            <a:off x="6629400" y="1752600"/>
            <a:ext cx="152400" cy="158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D006-21C1-4C56-A552-CA7F8BE0B093}"/>
              </a:ext>
            </a:extLst>
          </p:cNvPr>
          <p:cNvSpPr>
            <a:spLocks noGrp="1"/>
          </p:cNvSpPr>
          <p:nvPr>
            <p:ph type="title"/>
          </p:nvPr>
        </p:nvSpPr>
        <p:spPr/>
        <p:txBody>
          <a:bodyPr rtlCol="0">
            <a:normAutofit fontScale="90000"/>
          </a:bodyPr>
          <a:lstStyle/>
          <a:p>
            <a:pPr eaLnBrk="1" fontAlgn="auto" hangingPunct="1">
              <a:spcAft>
                <a:spcPts val="0"/>
              </a:spcAft>
              <a:defRPr/>
            </a:pPr>
            <a:r>
              <a:rPr lang="en-US" b="1" dirty="0">
                <a:solidFill>
                  <a:srgbClr val="0033CC"/>
                </a:solidFill>
              </a:rPr>
              <a:t>Basic Mathematical concept (2): Matrix Algebra</a:t>
            </a:r>
          </a:p>
        </p:txBody>
      </p:sp>
      <p:sp>
        <p:nvSpPr>
          <p:cNvPr id="12291" name="Content Placeholder 6">
            <a:extLst>
              <a:ext uri="{FF2B5EF4-FFF2-40B4-BE49-F238E27FC236}">
                <a16:creationId xmlns:a16="http://schemas.microsoft.com/office/drawing/2014/main" id="{FF6BEEF4-2FBE-4E65-A0BE-F07575982366}"/>
              </a:ext>
            </a:extLst>
          </p:cNvPr>
          <p:cNvSpPr>
            <a:spLocks noGrp="1"/>
          </p:cNvSpPr>
          <p:nvPr>
            <p:ph idx="1"/>
          </p:nvPr>
        </p:nvSpPr>
        <p:spPr>
          <a:xfrm>
            <a:off x="457200" y="1600200"/>
            <a:ext cx="8229600" cy="5029200"/>
          </a:xfrm>
        </p:spPr>
        <p:txBody>
          <a:bodyPr>
            <a:normAutofit lnSpcReduction="10000"/>
          </a:bodyPr>
          <a:lstStyle/>
          <a:p>
            <a:pPr eaLnBrk="1" hangingPunct="1"/>
            <a:r>
              <a:rPr lang="en-US" altLang="en-US" b="1"/>
              <a:t>Eigenvector:</a:t>
            </a:r>
            <a:r>
              <a:rPr lang="en-US" altLang="en-US"/>
              <a:t> Given a matrix, an eigenvector of that matrix is a nonzero vector which, when the matrix is multiplied with, may change in length, but not direction.</a:t>
            </a:r>
          </a:p>
          <a:p>
            <a:pPr eaLnBrk="1" hangingPunct="1"/>
            <a:endParaRPr lang="en-US" altLang="en-US"/>
          </a:p>
          <a:p>
            <a:pPr eaLnBrk="1" hangingPunct="1"/>
            <a:r>
              <a:rPr lang="en-US" altLang="en-US" b="1" u="sng"/>
              <a:t>Eigenvalue:</a:t>
            </a:r>
            <a:r>
              <a:rPr lang="en-US" altLang="en-US"/>
              <a:t> For each eigenvector, there is a corresponding eigenvalue, which is a scalar value that determines the amount the eigenvector is scaled when multiplied with the matrix.</a:t>
            </a:r>
          </a:p>
          <a:p>
            <a:pPr eaLnBrk="1" hangingPunct="1"/>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506D437-F986-466D-8F5E-7E201BE6B6D8}"/>
              </a:ext>
            </a:extLst>
          </p:cNvPr>
          <p:cNvSpPr>
            <a:spLocks noGrp="1"/>
          </p:cNvSpPr>
          <p:nvPr>
            <p:ph type="title"/>
          </p:nvPr>
        </p:nvSpPr>
        <p:spPr>
          <a:xfrm>
            <a:off x="0" y="274638"/>
            <a:ext cx="8686800" cy="1096962"/>
          </a:xfrm>
        </p:spPr>
        <p:txBody>
          <a:bodyPr/>
          <a:lstStyle/>
          <a:p>
            <a:r>
              <a:rPr lang="en-US" altLang="en-US" sz="2800" b="1" dirty="0">
                <a:solidFill>
                  <a:srgbClr val="0033CC"/>
                </a:solidFill>
              </a:rPr>
              <a:t>Basic Mathematical concept (2): </a:t>
            </a:r>
            <a:br>
              <a:rPr lang="en-US" altLang="en-US" sz="2800" b="1" dirty="0">
                <a:solidFill>
                  <a:srgbClr val="0033CC"/>
                </a:solidFill>
              </a:rPr>
            </a:br>
            <a:r>
              <a:rPr lang="en-US" altLang="en-US" sz="2800" b="1" dirty="0">
                <a:solidFill>
                  <a:srgbClr val="0033CC"/>
                </a:solidFill>
              </a:rPr>
              <a:t>Example of Eigenvector and eigenvalue</a:t>
            </a:r>
          </a:p>
        </p:txBody>
      </p:sp>
      <p:pic>
        <p:nvPicPr>
          <p:cNvPr id="13315" name="Picture 2">
            <a:extLst>
              <a:ext uri="{FF2B5EF4-FFF2-40B4-BE49-F238E27FC236}">
                <a16:creationId xmlns:a16="http://schemas.microsoft.com/office/drawing/2014/main" id="{24CE1B53-C99D-45DD-85C5-97C17F66F8D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1981200"/>
            <a:ext cx="3876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
            <a:extLst>
              <a:ext uri="{FF2B5EF4-FFF2-40B4-BE49-F238E27FC236}">
                <a16:creationId xmlns:a16="http://schemas.microsoft.com/office/drawing/2014/main" id="{DE2FA3D1-F89C-4B5A-A281-C1C14683CCB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25" y="3429000"/>
            <a:ext cx="61118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3">
            <a:extLst>
              <a:ext uri="{FF2B5EF4-FFF2-40B4-BE49-F238E27FC236}">
                <a16:creationId xmlns:a16="http://schemas.microsoft.com/office/drawing/2014/main" id="{8F8C9457-AFE2-4BD4-872D-778F7681A257}"/>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3318" name="Rectangle 4">
            <a:extLst>
              <a:ext uri="{FF2B5EF4-FFF2-40B4-BE49-F238E27FC236}">
                <a16:creationId xmlns:a16="http://schemas.microsoft.com/office/drawing/2014/main" id="{149969C3-DFFE-4EBC-BBDD-98D148CAD411}"/>
              </a:ext>
            </a:extLst>
          </p:cNvPr>
          <p:cNvSpPr>
            <a:spLocks noChangeArrowheads="1"/>
          </p:cNvSpPr>
          <p:nvPr/>
        </p:nvSpPr>
        <p:spPr bwMode="auto">
          <a:xfrm>
            <a:off x="0"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13319" name="Rectangle 5">
            <a:extLst>
              <a:ext uri="{FF2B5EF4-FFF2-40B4-BE49-F238E27FC236}">
                <a16:creationId xmlns:a16="http://schemas.microsoft.com/office/drawing/2014/main" id="{55E4FCE5-0F1D-4B44-90A5-2CDF59D69CA5}"/>
              </a:ext>
            </a:extLst>
          </p:cNvPr>
          <p:cNvSpPr>
            <a:spLocks noChangeArrowheads="1"/>
          </p:cNvSpPr>
          <p:nvPr/>
        </p:nvSpPr>
        <p:spPr bwMode="auto">
          <a:xfrm>
            <a:off x="0" y="1885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10" name="Oval 9">
            <a:extLst>
              <a:ext uri="{FF2B5EF4-FFF2-40B4-BE49-F238E27FC236}">
                <a16:creationId xmlns:a16="http://schemas.microsoft.com/office/drawing/2014/main" id="{DB7F4B13-2C89-4603-B79E-ADACB4B0D509}"/>
              </a:ext>
            </a:extLst>
          </p:cNvPr>
          <p:cNvSpPr/>
          <p:nvPr/>
        </p:nvSpPr>
        <p:spPr>
          <a:xfrm>
            <a:off x="1905000" y="3276600"/>
            <a:ext cx="914400" cy="1371600"/>
          </a:xfrm>
          <a:prstGeom prst="ellipse">
            <a:avLst/>
          </a:prstGeom>
          <a:noFill/>
          <a:ln w="50800">
            <a:solidFill>
              <a:srgbClr val="210DB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Oval 10">
            <a:extLst>
              <a:ext uri="{FF2B5EF4-FFF2-40B4-BE49-F238E27FC236}">
                <a16:creationId xmlns:a16="http://schemas.microsoft.com/office/drawing/2014/main" id="{988CE73A-68DF-43A7-B82E-2720501AD20A}"/>
              </a:ext>
            </a:extLst>
          </p:cNvPr>
          <p:cNvSpPr/>
          <p:nvPr/>
        </p:nvSpPr>
        <p:spPr>
          <a:xfrm>
            <a:off x="5562600" y="3200400"/>
            <a:ext cx="914400" cy="1371600"/>
          </a:xfrm>
          <a:prstGeom prst="ellipse">
            <a:avLst/>
          </a:prstGeom>
          <a:noFill/>
          <a:ln w="50800">
            <a:solidFill>
              <a:srgbClr val="210DB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Oval 11">
            <a:extLst>
              <a:ext uri="{FF2B5EF4-FFF2-40B4-BE49-F238E27FC236}">
                <a16:creationId xmlns:a16="http://schemas.microsoft.com/office/drawing/2014/main" id="{67E7E4E0-5C14-4420-BDD1-E52EB77A312E}"/>
              </a:ext>
            </a:extLst>
          </p:cNvPr>
          <p:cNvSpPr/>
          <p:nvPr/>
        </p:nvSpPr>
        <p:spPr>
          <a:xfrm>
            <a:off x="4724400" y="3276600"/>
            <a:ext cx="457200" cy="1219200"/>
          </a:xfrm>
          <a:prstGeom prst="ellipse">
            <a:avLst/>
          </a:prstGeom>
          <a:noFill/>
          <a:ln w="50800">
            <a:solidFill>
              <a:srgbClr val="21B50D"/>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Oval 12">
            <a:extLst>
              <a:ext uri="{FF2B5EF4-FFF2-40B4-BE49-F238E27FC236}">
                <a16:creationId xmlns:a16="http://schemas.microsoft.com/office/drawing/2014/main" id="{9EE598E5-CE08-4895-8962-3E750AF3A541}"/>
              </a:ext>
            </a:extLst>
          </p:cNvPr>
          <p:cNvSpPr/>
          <p:nvPr/>
        </p:nvSpPr>
        <p:spPr>
          <a:xfrm>
            <a:off x="1905000" y="1752600"/>
            <a:ext cx="914400" cy="1371600"/>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13324" name="Picture 23">
            <a:extLst>
              <a:ext uri="{FF2B5EF4-FFF2-40B4-BE49-F238E27FC236}">
                <a16:creationId xmlns:a16="http://schemas.microsoft.com/office/drawing/2014/main" id="{DB722F15-488D-4F90-980C-FF3224D5B7F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6034" r="36700"/>
          <a:stretch>
            <a:fillRect/>
          </a:stretch>
        </p:blipFill>
        <p:spPr bwMode="auto">
          <a:xfrm>
            <a:off x="381000" y="5334000"/>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4">
            <a:extLst>
              <a:ext uri="{FF2B5EF4-FFF2-40B4-BE49-F238E27FC236}">
                <a16:creationId xmlns:a16="http://schemas.microsoft.com/office/drawing/2014/main" id="{88E07ABD-C287-41CD-987C-5BA2D574617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6490"/>
          <a:stretch>
            <a:fillRect/>
          </a:stretch>
        </p:blipFill>
        <p:spPr bwMode="auto">
          <a:xfrm>
            <a:off x="3352800" y="5257800"/>
            <a:ext cx="914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Rectangle 25">
            <a:extLst>
              <a:ext uri="{FF2B5EF4-FFF2-40B4-BE49-F238E27FC236}">
                <a16:creationId xmlns:a16="http://schemas.microsoft.com/office/drawing/2014/main" id="{633863EA-1747-459C-B37C-0D9556DFFB7A}"/>
              </a:ext>
            </a:extLst>
          </p:cNvPr>
          <p:cNvSpPr>
            <a:spLocks noChangeArrowheads="1"/>
          </p:cNvSpPr>
          <p:nvPr/>
        </p:nvSpPr>
        <p:spPr bwMode="auto">
          <a:xfrm>
            <a:off x="838200" y="5345113"/>
            <a:ext cx="2633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is not an eigenvector of </a:t>
            </a:r>
          </a:p>
        </p:txBody>
      </p:sp>
      <p:pic>
        <p:nvPicPr>
          <p:cNvPr id="13327" name="Picture 26">
            <a:extLst>
              <a:ext uri="{FF2B5EF4-FFF2-40B4-BE49-F238E27FC236}">
                <a16:creationId xmlns:a16="http://schemas.microsoft.com/office/drawing/2014/main" id="{C81A1178-5049-44AF-819B-B11B5DF9FA5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446" r="58745"/>
          <a:stretch>
            <a:fillRect/>
          </a:stretch>
        </p:blipFill>
        <p:spPr bwMode="auto">
          <a:xfrm>
            <a:off x="304800" y="6019800"/>
            <a:ext cx="5032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27">
            <a:extLst>
              <a:ext uri="{FF2B5EF4-FFF2-40B4-BE49-F238E27FC236}">
                <a16:creationId xmlns:a16="http://schemas.microsoft.com/office/drawing/2014/main" id="{A5CC0E5C-406F-4470-8A83-A82A0E1107B0}"/>
              </a:ext>
            </a:extLst>
          </p:cNvPr>
          <p:cNvSpPr>
            <a:spLocks noChangeArrowheads="1"/>
          </p:cNvSpPr>
          <p:nvPr/>
        </p:nvSpPr>
        <p:spPr bwMode="auto">
          <a:xfrm>
            <a:off x="76200" y="4953000"/>
            <a:ext cx="97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Hence: </a:t>
            </a:r>
          </a:p>
        </p:txBody>
      </p:sp>
      <p:sp>
        <p:nvSpPr>
          <p:cNvPr id="13329" name="Rectangle 28">
            <a:extLst>
              <a:ext uri="{FF2B5EF4-FFF2-40B4-BE49-F238E27FC236}">
                <a16:creationId xmlns:a16="http://schemas.microsoft.com/office/drawing/2014/main" id="{328CB7F7-0A86-4B6B-A066-AD08E50D93F0}"/>
              </a:ext>
            </a:extLst>
          </p:cNvPr>
          <p:cNvSpPr>
            <a:spLocks noChangeArrowheads="1"/>
          </p:cNvSpPr>
          <p:nvPr/>
        </p:nvSpPr>
        <p:spPr bwMode="auto">
          <a:xfrm>
            <a:off x="795338" y="6107113"/>
            <a:ext cx="2249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is an eigenvector of </a:t>
            </a:r>
          </a:p>
        </p:txBody>
      </p:sp>
      <p:pic>
        <p:nvPicPr>
          <p:cNvPr id="13330" name="Picture 29">
            <a:extLst>
              <a:ext uri="{FF2B5EF4-FFF2-40B4-BE49-F238E27FC236}">
                <a16:creationId xmlns:a16="http://schemas.microsoft.com/office/drawing/2014/main" id="{73D0FF20-1F80-43F4-BD58-5FF910EAE6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6490"/>
          <a:stretch>
            <a:fillRect/>
          </a:stretch>
        </p:blipFill>
        <p:spPr bwMode="auto">
          <a:xfrm>
            <a:off x="2971800" y="6019800"/>
            <a:ext cx="914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Rectangle 30">
            <a:extLst>
              <a:ext uri="{FF2B5EF4-FFF2-40B4-BE49-F238E27FC236}">
                <a16:creationId xmlns:a16="http://schemas.microsoft.com/office/drawing/2014/main" id="{F765981F-590C-4E4F-A916-88FF9F4863F7}"/>
              </a:ext>
            </a:extLst>
          </p:cNvPr>
          <p:cNvSpPr>
            <a:spLocks noChangeArrowheads="1"/>
          </p:cNvSpPr>
          <p:nvPr/>
        </p:nvSpPr>
        <p:spPr bwMode="auto">
          <a:xfrm>
            <a:off x="3846513" y="6096000"/>
            <a:ext cx="277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with is an eigenvalue of 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2B2307D-53EE-483C-9A6E-E2D0275F8005}"/>
              </a:ext>
            </a:extLst>
          </p:cNvPr>
          <p:cNvSpPr>
            <a:spLocks noGrp="1"/>
          </p:cNvSpPr>
          <p:nvPr>
            <p:ph type="title"/>
          </p:nvPr>
        </p:nvSpPr>
        <p:spPr/>
        <p:txBody>
          <a:bodyPr/>
          <a:lstStyle/>
          <a:p>
            <a:r>
              <a:rPr lang="en-US" altLang="en-US" b="1" dirty="0">
                <a:solidFill>
                  <a:srgbClr val="0033CC"/>
                </a:solidFill>
              </a:rPr>
              <a:t>Properties of eigenvectors</a:t>
            </a:r>
          </a:p>
        </p:txBody>
      </p:sp>
      <p:sp>
        <p:nvSpPr>
          <p:cNvPr id="14339" name="Content Placeholder 2">
            <a:extLst>
              <a:ext uri="{FF2B5EF4-FFF2-40B4-BE49-F238E27FC236}">
                <a16:creationId xmlns:a16="http://schemas.microsoft.com/office/drawing/2014/main" id="{78E71730-8DD7-4BC6-B93F-68C1486C4F71}"/>
              </a:ext>
            </a:extLst>
          </p:cNvPr>
          <p:cNvSpPr>
            <a:spLocks noGrp="1"/>
          </p:cNvSpPr>
          <p:nvPr>
            <p:ph idx="1"/>
          </p:nvPr>
        </p:nvSpPr>
        <p:spPr/>
        <p:txBody>
          <a:bodyPr/>
          <a:lstStyle/>
          <a:p>
            <a:r>
              <a:rPr lang="en-US" altLang="en-US" dirty="0"/>
              <a:t>Can only be found for a square matrix</a:t>
            </a:r>
          </a:p>
          <a:p>
            <a:r>
              <a:rPr lang="en-US" altLang="en-US" i="1" dirty="0"/>
              <a:t>n x n</a:t>
            </a:r>
            <a:r>
              <a:rPr lang="en-US" altLang="en-US" dirty="0"/>
              <a:t> </a:t>
            </a:r>
            <a:r>
              <a:rPr lang="en-US" altLang="en-US" dirty="0" err="1"/>
              <a:t>marix</a:t>
            </a:r>
            <a:r>
              <a:rPr lang="en-US" altLang="en-US" dirty="0"/>
              <a:t>, that has eigenvectors, will have </a:t>
            </a:r>
            <a:r>
              <a:rPr lang="en-US" altLang="en-US" i="1" dirty="0"/>
              <a:t>n</a:t>
            </a:r>
            <a:r>
              <a:rPr lang="en-US" altLang="en-US" dirty="0"/>
              <a:t> of them.</a:t>
            </a:r>
          </a:p>
          <a:p>
            <a:r>
              <a:rPr lang="en-US" altLang="en-US" dirty="0"/>
              <a:t>Eigenvectors are perpendicular (i.e. orthogonal)</a:t>
            </a:r>
          </a:p>
          <a:p>
            <a:r>
              <a:rPr lang="en-US" altLang="en-US" dirty="0"/>
              <a:t>Use eigenvectors of that have a unit length.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7368C18-781C-407C-A8EE-FEFB637240C3}"/>
              </a:ext>
            </a:extLst>
          </p:cNvPr>
          <p:cNvSpPr>
            <a:spLocks noGrp="1"/>
          </p:cNvSpPr>
          <p:nvPr>
            <p:ph type="title"/>
          </p:nvPr>
        </p:nvSpPr>
        <p:spPr>
          <a:xfrm>
            <a:off x="0" y="76200"/>
            <a:ext cx="8915400" cy="1143000"/>
          </a:xfrm>
        </p:spPr>
        <p:txBody>
          <a:bodyPr/>
          <a:lstStyle/>
          <a:p>
            <a:pPr eaLnBrk="1" hangingPunct="1"/>
            <a:r>
              <a:rPr lang="en-US" altLang="en-US">
                <a:solidFill>
                  <a:srgbClr val="0000FF"/>
                </a:solidFill>
              </a:rPr>
              <a:t>Course Contents: Analysis section</a:t>
            </a:r>
          </a:p>
        </p:txBody>
      </p:sp>
      <p:sp>
        <p:nvSpPr>
          <p:cNvPr id="8195" name="Content Placeholder 2">
            <a:extLst>
              <a:ext uri="{FF2B5EF4-FFF2-40B4-BE49-F238E27FC236}">
                <a16:creationId xmlns:a16="http://schemas.microsoft.com/office/drawing/2014/main" id="{350BDFE7-70AC-457D-89D8-57BB777A87CA}"/>
              </a:ext>
            </a:extLst>
          </p:cNvPr>
          <p:cNvSpPr>
            <a:spLocks noGrp="1"/>
          </p:cNvSpPr>
          <p:nvPr>
            <p:ph idx="1"/>
          </p:nvPr>
        </p:nvSpPr>
        <p:spPr>
          <a:xfrm>
            <a:off x="228600" y="990600"/>
            <a:ext cx="8610600" cy="5715000"/>
          </a:xfrm>
        </p:spPr>
        <p:txBody>
          <a:bodyPr/>
          <a:lstStyle/>
          <a:p>
            <a:pPr eaLnBrk="1" hangingPunct="1"/>
            <a:r>
              <a:rPr lang="en-US" altLang="en-US"/>
              <a:t>The content will include:</a:t>
            </a:r>
          </a:p>
          <a:p>
            <a:pPr lvl="1" eaLnBrk="1" hangingPunct="1"/>
            <a:r>
              <a:rPr lang="en-US" altLang="en-US"/>
              <a:t>Data Classification </a:t>
            </a:r>
          </a:p>
          <a:p>
            <a:pPr lvl="2" eaLnBrk="1" hangingPunct="1"/>
            <a:r>
              <a:rPr lang="en-US" altLang="en-US"/>
              <a:t>Cluster analysis</a:t>
            </a:r>
          </a:p>
          <a:p>
            <a:pPr lvl="2" eaLnBrk="1" hangingPunct="1"/>
            <a:r>
              <a:rPr lang="en-US" altLang="en-US"/>
              <a:t>Principal Component Analysis (PCA)</a:t>
            </a:r>
          </a:p>
          <a:p>
            <a:pPr lvl="2" eaLnBrk="1" hangingPunct="1"/>
            <a:r>
              <a:rPr lang="en-US" altLang="en-US"/>
              <a:t>Self Organizing Maps</a:t>
            </a:r>
          </a:p>
          <a:p>
            <a:pPr lvl="1" eaLnBrk="1" hangingPunct="1"/>
            <a:r>
              <a:rPr lang="en-US" altLang="en-US"/>
              <a:t>Time series</a:t>
            </a:r>
          </a:p>
          <a:p>
            <a:pPr lvl="2" eaLnBrk="1" hangingPunct="1"/>
            <a:r>
              <a:rPr lang="en-US" altLang="en-US"/>
              <a:t>Trend Analysis and Detrending</a:t>
            </a:r>
          </a:p>
          <a:p>
            <a:pPr lvl="2" eaLnBrk="1" hangingPunct="1"/>
            <a:r>
              <a:rPr lang="en-US" altLang="en-US"/>
              <a:t>Auto-correlation Analysis</a:t>
            </a:r>
          </a:p>
          <a:p>
            <a:pPr lvl="2" eaLnBrk="1" hangingPunct="1"/>
            <a:r>
              <a:rPr lang="en-US" altLang="en-US"/>
              <a:t>Fourier Analysis</a:t>
            </a:r>
          </a:p>
          <a:p>
            <a:pPr lvl="2" eaLnBrk="1" hangingPunct="1"/>
            <a:r>
              <a:rPr lang="en-US" altLang="en-US"/>
              <a:t>Wavelet Analysis</a:t>
            </a:r>
          </a:p>
          <a:p>
            <a:pPr lvl="1" eaLnBrk="1" hangingPunct="1"/>
            <a:r>
              <a:rPr lang="en-US" altLang="en-US"/>
              <a:t>The Grand Challenge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25DA236D-DF56-4112-ACFE-68D28844F762}"/>
              </a:ext>
            </a:extLst>
          </p:cNvPr>
          <p:cNvSpPr>
            <a:spLocks noGrp="1"/>
          </p:cNvSpPr>
          <p:nvPr>
            <p:ph type="title"/>
          </p:nvPr>
        </p:nvSpPr>
        <p:spPr/>
        <p:txBody>
          <a:bodyPr/>
          <a:lstStyle/>
          <a:p>
            <a:pPr eaLnBrk="1" hangingPunct="1"/>
            <a:r>
              <a:rPr lang="en-US" altLang="en-US" b="1" dirty="0">
                <a:solidFill>
                  <a:srgbClr val="0033CC"/>
                </a:solidFill>
              </a:rPr>
              <a:t>Principal Component Analysis</a:t>
            </a:r>
          </a:p>
        </p:txBody>
      </p:sp>
      <p:sp>
        <p:nvSpPr>
          <p:cNvPr id="16387" name="Content Placeholder 6">
            <a:extLst>
              <a:ext uri="{FF2B5EF4-FFF2-40B4-BE49-F238E27FC236}">
                <a16:creationId xmlns:a16="http://schemas.microsoft.com/office/drawing/2014/main" id="{E8B0386B-C9DA-449A-8AA1-71D90992E9D5}"/>
              </a:ext>
            </a:extLst>
          </p:cNvPr>
          <p:cNvSpPr>
            <a:spLocks noGrp="1"/>
          </p:cNvSpPr>
          <p:nvPr>
            <p:ph idx="1"/>
          </p:nvPr>
        </p:nvSpPr>
        <p:spPr>
          <a:xfrm>
            <a:off x="457200" y="1752600"/>
            <a:ext cx="8229600" cy="2438400"/>
          </a:xfrm>
        </p:spPr>
        <p:txBody>
          <a:bodyPr/>
          <a:lstStyle/>
          <a:p>
            <a:pPr eaLnBrk="1" hangingPunct="1"/>
            <a:r>
              <a:rPr lang="en-US" altLang="en-US"/>
              <a:t>Method (6 steps)</a:t>
            </a:r>
          </a:p>
          <a:p>
            <a:pPr eaLnBrk="1" hangingPunct="1"/>
            <a:r>
              <a:rPr lang="en-US" altLang="en-US"/>
              <a:t>PCA with Statistical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73EC20B-13EE-408B-9564-2781BBB63519}"/>
              </a:ext>
            </a:extLst>
          </p:cNvPr>
          <p:cNvSpPr>
            <a:spLocks noGrp="1"/>
          </p:cNvSpPr>
          <p:nvPr>
            <p:ph type="title"/>
          </p:nvPr>
        </p:nvSpPr>
        <p:spPr/>
        <p:txBody>
          <a:bodyPr/>
          <a:lstStyle/>
          <a:p>
            <a:pPr eaLnBrk="1" hangingPunct="1"/>
            <a:r>
              <a:rPr lang="en-US" altLang="en-US" b="1" dirty="0">
                <a:solidFill>
                  <a:srgbClr val="0033CC"/>
                </a:solidFill>
              </a:rPr>
              <a:t>PCA Method: Step 1</a:t>
            </a:r>
          </a:p>
        </p:txBody>
      </p:sp>
      <p:sp>
        <p:nvSpPr>
          <p:cNvPr id="17411" name="Content Placeholder 6">
            <a:extLst>
              <a:ext uri="{FF2B5EF4-FFF2-40B4-BE49-F238E27FC236}">
                <a16:creationId xmlns:a16="http://schemas.microsoft.com/office/drawing/2014/main" id="{72D4FF69-E7D4-438F-AC0E-154BD8C90B3A}"/>
              </a:ext>
            </a:extLst>
          </p:cNvPr>
          <p:cNvSpPr>
            <a:spLocks noGrp="1"/>
          </p:cNvSpPr>
          <p:nvPr>
            <p:ph sz="half" idx="1"/>
          </p:nvPr>
        </p:nvSpPr>
        <p:spPr>
          <a:xfrm>
            <a:off x="457200" y="1600200"/>
            <a:ext cx="3352800" cy="990600"/>
          </a:xfrm>
        </p:spPr>
        <p:txBody>
          <a:bodyPr/>
          <a:lstStyle/>
          <a:p>
            <a:pPr eaLnBrk="1" hangingPunct="1"/>
            <a:r>
              <a:rPr lang="en-US" altLang="en-US" sz="3000"/>
              <a:t>Get some data</a:t>
            </a:r>
          </a:p>
        </p:txBody>
      </p:sp>
      <p:graphicFrame>
        <p:nvGraphicFramePr>
          <p:cNvPr id="12" name="Content Placeholder 11">
            <a:extLst>
              <a:ext uri="{FF2B5EF4-FFF2-40B4-BE49-F238E27FC236}">
                <a16:creationId xmlns:a16="http://schemas.microsoft.com/office/drawing/2014/main" id="{98415D50-2875-4BFE-9317-A1F09AC30ED9}"/>
              </a:ext>
            </a:extLst>
          </p:cNvPr>
          <p:cNvGraphicFramePr>
            <a:graphicFrameLocks noGrp="1"/>
          </p:cNvGraphicFramePr>
          <p:nvPr>
            <p:ph sz="half" idx="2"/>
          </p:nvPr>
        </p:nvGraphicFramePr>
        <p:xfrm>
          <a:off x="381000" y="2463800"/>
          <a:ext cx="3657600" cy="4013198"/>
        </p:xfrm>
        <a:graphic>
          <a:graphicData uri="http://schemas.openxmlformats.org/drawingml/2006/table">
            <a:tbl>
              <a:tblPr/>
              <a:tblGrid>
                <a:gridCol w="1686949">
                  <a:extLst>
                    <a:ext uri="{9D8B030D-6E8A-4147-A177-3AD203B41FA5}">
                      <a16:colId xmlns:a16="http://schemas.microsoft.com/office/drawing/2014/main" val="20000"/>
                    </a:ext>
                  </a:extLst>
                </a:gridCol>
                <a:gridCol w="1970651">
                  <a:extLst>
                    <a:ext uri="{9D8B030D-6E8A-4147-A177-3AD203B41FA5}">
                      <a16:colId xmlns:a16="http://schemas.microsoft.com/office/drawing/2014/main" val="20001"/>
                    </a:ext>
                  </a:extLst>
                </a:gridCol>
              </a:tblGrid>
              <a:tr h="384884">
                <a:tc>
                  <a:txBody>
                    <a:bodyPr/>
                    <a:lstStyle/>
                    <a:p>
                      <a:pPr marL="0" marR="0" algn="ctr">
                        <a:lnSpc>
                          <a:spcPct val="115000"/>
                        </a:lnSpc>
                        <a:spcBef>
                          <a:spcPts val="0"/>
                        </a:spcBef>
                        <a:spcAft>
                          <a:spcPts val="0"/>
                        </a:spcAft>
                      </a:pPr>
                      <a:r>
                        <a:rPr lang="en-US" sz="2000" dirty="0">
                          <a:latin typeface="Arial"/>
                          <a:ea typeface="Calibri"/>
                          <a:cs typeface="Times New Roman"/>
                        </a:rPr>
                        <a:t>Temperature</a:t>
                      </a:r>
                      <a:endParaRPr lang="en-US" sz="2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Arial"/>
                          <a:ea typeface="Calibri"/>
                          <a:cs typeface="Times New Roman"/>
                        </a:rPr>
                        <a:t>Headache</a:t>
                      </a:r>
                      <a:endParaRPr lang="en-US" sz="2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3146">
                <a:tc>
                  <a:txBody>
                    <a:bodyPr/>
                    <a:lstStyle/>
                    <a:p>
                      <a:pPr marL="0" marR="0" algn="ctr">
                        <a:lnSpc>
                          <a:spcPct val="115000"/>
                        </a:lnSpc>
                        <a:spcBef>
                          <a:spcPts val="0"/>
                        </a:spcBef>
                        <a:spcAft>
                          <a:spcPts val="0"/>
                        </a:spcAft>
                      </a:pPr>
                      <a:r>
                        <a:rPr lang="en-US" sz="2300" dirty="0">
                          <a:latin typeface="Arial"/>
                          <a:ea typeface="Times New Roman"/>
                          <a:cs typeface="Times New Roman"/>
                        </a:rPr>
                        <a:t>4</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2300">
                          <a:latin typeface="Arial"/>
                          <a:ea typeface="Times New Roman"/>
                          <a:cs typeface="Times New Roman"/>
                        </a:rPr>
                        <a:t>5</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03146">
                <a:tc>
                  <a:txBody>
                    <a:bodyPr/>
                    <a:lstStyle/>
                    <a:p>
                      <a:pPr marL="0" marR="0" algn="ctr">
                        <a:lnSpc>
                          <a:spcPct val="115000"/>
                        </a:lnSpc>
                        <a:spcBef>
                          <a:spcPts val="0"/>
                        </a:spcBef>
                        <a:spcAft>
                          <a:spcPts val="0"/>
                        </a:spcAft>
                      </a:pPr>
                      <a:r>
                        <a:rPr lang="en-US" sz="2300" dirty="0">
                          <a:latin typeface="Arial"/>
                          <a:ea typeface="Times New Roman"/>
                          <a:cs typeface="Times New Roman"/>
                        </a:rPr>
                        <a:t>2</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4</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-3</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-2</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-5</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-3</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03146">
                <a:tc>
                  <a:txBody>
                    <a:bodyPr/>
                    <a:lstStyle/>
                    <a:p>
                      <a:pPr marL="0" marR="0" algn="ctr">
                        <a:lnSpc>
                          <a:spcPct val="115000"/>
                        </a:lnSpc>
                        <a:spcBef>
                          <a:spcPts val="0"/>
                        </a:spcBef>
                        <a:spcAft>
                          <a:spcPts val="0"/>
                        </a:spcAft>
                      </a:pPr>
                      <a:r>
                        <a:rPr lang="en-US" sz="2300" dirty="0">
                          <a:latin typeface="Arial"/>
                          <a:ea typeface="Times New Roman"/>
                          <a:cs typeface="Times New Roman"/>
                        </a:rPr>
                        <a:t>2</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1</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-1</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1</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3</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3</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-2</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0</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403146">
                <a:tc>
                  <a:txBody>
                    <a:bodyPr/>
                    <a:lstStyle/>
                    <a:p>
                      <a:pPr marL="0" marR="0" algn="ctr">
                        <a:lnSpc>
                          <a:spcPct val="115000"/>
                        </a:lnSpc>
                        <a:spcBef>
                          <a:spcPts val="0"/>
                        </a:spcBef>
                        <a:spcAft>
                          <a:spcPts val="0"/>
                        </a:spcAft>
                      </a:pPr>
                      <a:r>
                        <a:rPr lang="en-US" sz="2300">
                          <a:latin typeface="Arial"/>
                          <a:ea typeface="Times New Roman"/>
                          <a:cs typeface="Times New Roman"/>
                        </a:rPr>
                        <a:t>5</a:t>
                      </a:r>
                      <a:endParaRPr lang="en-US" sz="100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300" dirty="0">
                          <a:latin typeface="Arial"/>
                          <a:ea typeface="Times New Roman"/>
                          <a:cs typeface="Times New Roman"/>
                        </a:rPr>
                        <a:t>4</a:t>
                      </a:r>
                      <a:endParaRPr lang="en-US" sz="1000" dirty="0">
                        <a:latin typeface="Calibri"/>
                        <a:ea typeface="Calibri"/>
                        <a:cs typeface="Times New Roman"/>
                      </a:endParaRPr>
                    </a:p>
                  </a:txBody>
                  <a:tcPr marL="61924" marR="619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5" name="Chart 4">
            <a:extLst>
              <a:ext uri="{FF2B5EF4-FFF2-40B4-BE49-F238E27FC236}">
                <a16:creationId xmlns:a16="http://schemas.microsoft.com/office/drawing/2014/main" id="{4E6E569F-88C6-4FD7-BF30-8794B7D93BE7}"/>
              </a:ext>
            </a:extLst>
          </p:cNvPr>
          <p:cNvGraphicFramePr/>
          <p:nvPr/>
        </p:nvGraphicFramePr>
        <p:xfrm>
          <a:off x="4495800" y="2362200"/>
          <a:ext cx="4343400" cy="4038600"/>
        </p:xfrm>
        <a:graphic>
          <a:graphicData uri="http://schemas.openxmlformats.org/drawingml/2006/chart">
            <c:chart xmlns:c="http://schemas.openxmlformats.org/drawingml/2006/chart" xmlns:r="http://schemas.openxmlformats.org/officeDocument/2006/relationships" r:id="rId2"/>
          </a:graphicData>
        </a:graphic>
      </p:graphicFrame>
      <p:sp>
        <p:nvSpPr>
          <p:cNvPr id="17440" name="TextBox 5">
            <a:extLst>
              <a:ext uri="{FF2B5EF4-FFF2-40B4-BE49-F238E27FC236}">
                <a16:creationId xmlns:a16="http://schemas.microsoft.com/office/drawing/2014/main" id="{A3874936-0F5D-4478-935C-0119A987197F}"/>
              </a:ext>
            </a:extLst>
          </p:cNvPr>
          <p:cNvSpPr txBox="1">
            <a:spLocks noChangeArrowheads="1"/>
          </p:cNvSpPr>
          <p:nvPr/>
        </p:nvSpPr>
        <p:spPr bwMode="auto">
          <a:xfrm>
            <a:off x="5791200" y="64008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Temperature</a:t>
            </a:r>
          </a:p>
        </p:txBody>
      </p:sp>
      <p:sp>
        <p:nvSpPr>
          <p:cNvPr id="17441" name="TextBox 5">
            <a:extLst>
              <a:ext uri="{FF2B5EF4-FFF2-40B4-BE49-F238E27FC236}">
                <a16:creationId xmlns:a16="http://schemas.microsoft.com/office/drawing/2014/main" id="{BCF34D4C-66D4-41D0-8119-78DF9322DDB4}"/>
              </a:ext>
            </a:extLst>
          </p:cNvPr>
          <p:cNvSpPr txBox="1">
            <a:spLocks noChangeArrowheads="1"/>
          </p:cNvSpPr>
          <p:nvPr/>
        </p:nvSpPr>
        <p:spPr bwMode="auto">
          <a:xfrm rot="-5400000">
            <a:off x="3499644" y="3815556"/>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Headache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E0E470A-1239-4419-AC85-945B55727260}"/>
              </a:ext>
            </a:extLst>
          </p:cNvPr>
          <p:cNvSpPr>
            <a:spLocks noGrp="1"/>
          </p:cNvSpPr>
          <p:nvPr>
            <p:ph type="title"/>
          </p:nvPr>
        </p:nvSpPr>
        <p:spPr/>
        <p:txBody>
          <a:bodyPr/>
          <a:lstStyle/>
          <a:p>
            <a:pPr eaLnBrk="1" hangingPunct="1"/>
            <a:r>
              <a:rPr lang="en-US" altLang="en-US" b="1" dirty="0">
                <a:solidFill>
                  <a:srgbClr val="0033CC"/>
                </a:solidFill>
              </a:rPr>
              <a:t>PCA Method: Step 2</a:t>
            </a:r>
          </a:p>
        </p:txBody>
      </p:sp>
      <p:sp>
        <p:nvSpPr>
          <p:cNvPr id="18435" name="Content Placeholder 6">
            <a:extLst>
              <a:ext uri="{FF2B5EF4-FFF2-40B4-BE49-F238E27FC236}">
                <a16:creationId xmlns:a16="http://schemas.microsoft.com/office/drawing/2014/main" id="{128A2AD7-7DB7-46A3-B681-9127375DD16D}"/>
              </a:ext>
            </a:extLst>
          </p:cNvPr>
          <p:cNvSpPr>
            <a:spLocks noGrp="1"/>
          </p:cNvSpPr>
          <p:nvPr>
            <p:ph idx="1"/>
          </p:nvPr>
        </p:nvSpPr>
        <p:spPr>
          <a:xfrm>
            <a:off x="457200" y="1447800"/>
            <a:ext cx="8229600" cy="609600"/>
          </a:xfrm>
        </p:spPr>
        <p:txBody>
          <a:bodyPr/>
          <a:lstStyle/>
          <a:p>
            <a:pPr eaLnBrk="1" hangingPunct="1"/>
            <a:r>
              <a:rPr lang="en-US" altLang="en-US"/>
              <a:t>Standardize the data (i.e. subtract the mean)</a:t>
            </a:r>
          </a:p>
        </p:txBody>
      </p:sp>
      <p:graphicFrame>
        <p:nvGraphicFramePr>
          <p:cNvPr id="4" name="Content Placeholder 9">
            <a:extLst>
              <a:ext uri="{FF2B5EF4-FFF2-40B4-BE49-F238E27FC236}">
                <a16:creationId xmlns:a16="http://schemas.microsoft.com/office/drawing/2014/main" id="{25560C72-F70F-4265-A015-B98EA925265D}"/>
              </a:ext>
            </a:extLst>
          </p:cNvPr>
          <p:cNvGraphicFramePr>
            <a:graphicFrameLocks/>
          </p:cNvGraphicFramePr>
          <p:nvPr/>
        </p:nvGraphicFramePr>
        <p:xfrm>
          <a:off x="228600" y="2133600"/>
          <a:ext cx="3733800" cy="4518030"/>
        </p:xfrm>
        <a:graphic>
          <a:graphicData uri="http://schemas.openxmlformats.org/drawingml/2006/table">
            <a:tbl>
              <a:tblPr/>
              <a:tblGrid>
                <a:gridCol w="1827179">
                  <a:extLst>
                    <a:ext uri="{9D8B030D-6E8A-4147-A177-3AD203B41FA5}">
                      <a16:colId xmlns:a16="http://schemas.microsoft.com/office/drawing/2014/main" val="20000"/>
                    </a:ext>
                  </a:extLst>
                </a:gridCol>
                <a:gridCol w="1906621">
                  <a:extLst>
                    <a:ext uri="{9D8B030D-6E8A-4147-A177-3AD203B41FA5}">
                      <a16:colId xmlns:a16="http://schemas.microsoft.com/office/drawing/2014/main" val="20001"/>
                    </a:ext>
                  </a:extLst>
                </a:gridCol>
              </a:tblGrid>
              <a:tr h="438087">
                <a:tc>
                  <a:txBody>
                    <a:bodyPr/>
                    <a:lstStyle/>
                    <a:p>
                      <a:pPr marL="0" marR="0" algn="ctr" fontAlgn="b">
                        <a:lnSpc>
                          <a:spcPct val="115000"/>
                        </a:lnSpc>
                        <a:spcBef>
                          <a:spcPts val="0"/>
                        </a:spcBef>
                        <a:spcAft>
                          <a:spcPts val="0"/>
                        </a:spcAft>
                      </a:pPr>
                      <a:r>
                        <a:rPr lang="en-US" sz="2300" kern="1200" dirty="0">
                          <a:solidFill>
                            <a:srgbClr val="000000"/>
                          </a:solidFill>
                          <a:latin typeface="Arial"/>
                          <a:ea typeface="Calibri"/>
                          <a:cs typeface="Times New Roman"/>
                        </a:rPr>
                        <a:t>Temperature</a:t>
                      </a:r>
                      <a:endParaRPr lang="en-US" sz="2300" dirty="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0"/>
                        </a:spcAft>
                      </a:pPr>
                      <a:r>
                        <a:rPr lang="en-US" sz="2500" kern="1200" dirty="0">
                          <a:solidFill>
                            <a:srgbClr val="000000"/>
                          </a:solidFill>
                          <a:latin typeface="Arial"/>
                          <a:ea typeface="Times New Roman"/>
                          <a:cs typeface="Times New Roman"/>
                        </a:rPr>
                        <a:t>Headache</a:t>
                      </a:r>
                      <a:endParaRPr lang="en-US" sz="900" dirty="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7160">
                <a:tc>
                  <a:txBody>
                    <a:bodyPr/>
                    <a:lstStyle/>
                    <a:p>
                      <a:endParaRPr lang="en-US" sz="900">
                        <a:latin typeface="Calibri"/>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endParaRPr lang="en-US" sz="900">
                        <a:latin typeface="Calibri"/>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3.44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dirty="0">
                          <a:solidFill>
                            <a:srgbClr val="000000"/>
                          </a:solidFill>
                          <a:latin typeface="Arial"/>
                          <a:ea typeface="Times New Roman"/>
                          <a:cs typeface="Times New Roman"/>
                        </a:rPr>
                        <a:t>3.56</a:t>
                      </a:r>
                      <a:endParaRPr lang="en-US" sz="900" dirty="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1.44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2.56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-3.56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-3.44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-5.56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-4.44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1.44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-0.44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-1.56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dirty="0">
                          <a:solidFill>
                            <a:srgbClr val="000000"/>
                          </a:solidFill>
                          <a:latin typeface="Arial"/>
                          <a:ea typeface="Times New Roman"/>
                          <a:cs typeface="Times New Roman"/>
                        </a:rPr>
                        <a:t>-0.44</a:t>
                      </a:r>
                      <a:endParaRPr lang="en-US" sz="900" dirty="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2.44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1.56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-2.56</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-1.44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438087">
                <a:tc>
                  <a:txBody>
                    <a:bodyPr/>
                    <a:lstStyle/>
                    <a:p>
                      <a:pPr marL="0" marR="0" algn="ctr" fontAlgn="b">
                        <a:lnSpc>
                          <a:spcPct val="115000"/>
                        </a:lnSpc>
                        <a:spcBef>
                          <a:spcPts val="0"/>
                        </a:spcBef>
                        <a:spcAft>
                          <a:spcPts val="0"/>
                        </a:spcAft>
                      </a:pPr>
                      <a:r>
                        <a:rPr lang="en-US" sz="2500" kern="1200">
                          <a:solidFill>
                            <a:srgbClr val="000000"/>
                          </a:solidFill>
                          <a:latin typeface="Arial"/>
                          <a:ea typeface="Times New Roman"/>
                          <a:cs typeface="Times New Roman"/>
                        </a:rPr>
                        <a:t>4.44</a:t>
                      </a:r>
                      <a:endParaRPr lang="en-US" sz="90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0"/>
                        </a:spcAft>
                      </a:pPr>
                      <a:r>
                        <a:rPr lang="en-US" sz="2500" kern="1200" dirty="0">
                          <a:solidFill>
                            <a:srgbClr val="000000"/>
                          </a:solidFill>
                          <a:latin typeface="Arial"/>
                          <a:ea typeface="Times New Roman"/>
                          <a:cs typeface="Times New Roman"/>
                        </a:rPr>
                        <a:t>2.56</a:t>
                      </a:r>
                      <a:endParaRPr lang="en-US" sz="900" dirty="0">
                        <a:latin typeface="Calibri"/>
                        <a:ea typeface="Calibri"/>
                        <a:cs typeface="Times New Roman"/>
                      </a:endParaRPr>
                    </a:p>
                  </a:txBody>
                  <a:tcPr marL="57210" marR="57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5" name="Chart 4">
            <a:extLst>
              <a:ext uri="{FF2B5EF4-FFF2-40B4-BE49-F238E27FC236}">
                <a16:creationId xmlns:a16="http://schemas.microsoft.com/office/drawing/2014/main" id="{5B21B5E1-D419-4196-BB9A-939D6DEEBD6A}"/>
              </a:ext>
            </a:extLst>
          </p:cNvPr>
          <p:cNvGraphicFramePr/>
          <p:nvPr/>
        </p:nvGraphicFramePr>
        <p:xfrm>
          <a:off x="4495800" y="2286000"/>
          <a:ext cx="44196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18466" name="TextBox 5">
            <a:extLst>
              <a:ext uri="{FF2B5EF4-FFF2-40B4-BE49-F238E27FC236}">
                <a16:creationId xmlns:a16="http://schemas.microsoft.com/office/drawing/2014/main" id="{2BBBBE84-6B6E-4F91-883C-2DC70E19615D}"/>
              </a:ext>
            </a:extLst>
          </p:cNvPr>
          <p:cNvSpPr txBox="1">
            <a:spLocks noChangeArrowheads="1"/>
          </p:cNvSpPr>
          <p:nvPr/>
        </p:nvSpPr>
        <p:spPr bwMode="auto">
          <a:xfrm>
            <a:off x="6324600" y="63246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Temperature</a:t>
            </a:r>
          </a:p>
        </p:txBody>
      </p:sp>
      <p:sp useBgFill="1">
        <p:nvSpPr>
          <p:cNvPr id="18467" name="TextBox 8">
            <a:extLst>
              <a:ext uri="{FF2B5EF4-FFF2-40B4-BE49-F238E27FC236}">
                <a16:creationId xmlns:a16="http://schemas.microsoft.com/office/drawing/2014/main" id="{FA5063A2-DDCC-41FB-A329-D1F4891031E6}"/>
              </a:ext>
            </a:extLst>
          </p:cNvPr>
          <p:cNvSpPr txBox="1">
            <a:spLocks noChangeArrowheads="1"/>
          </p:cNvSpPr>
          <p:nvPr/>
        </p:nvSpPr>
        <p:spPr bwMode="auto">
          <a:xfrm rot="-5400000">
            <a:off x="3652044" y="3891756"/>
            <a:ext cx="1447800" cy="369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Headache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24D351E-9F8E-4B70-B10F-61B952CC5E01}"/>
              </a:ext>
            </a:extLst>
          </p:cNvPr>
          <p:cNvSpPr>
            <a:spLocks noGrp="1"/>
          </p:cNvSpPr>
          <p:nvPr>
            <p:ph type="title"/>
          </p:nvPr>
        </p:nvSpPr>
        <p:spPr/>
        <p:txBody>
          <a:bodyPr/>
          <a:lstStyle/>
          <a:p>
            <a:pPr eaLnBrk="1" hangingPunct="1"/>
            <a:r>
              <a:rPr lang="en-US" altLang="en-US" b="1" dirty="0">
                <a:solidFill>
                  <a:srgbClr val="0033CC"/>
                </a:solidFill>
              </a:rPr>
              <a:t>PCA Method: Step 3</a:t>
            </a:r>
          </a:p>
        </p:txBody>
      </p:sp>
      <p:sp>
        <p:nvSpPr>
          <p:cNvPr id="20483" name="Content Placeholder 6">
            <a:extLst>
              <a:ext uri="{FF2B5EF4-FFF2-40B4-BE49-F238E27FC236}">
                <a16:creationId xmlns:a16="http://schemas.microsoft.com/office/drawing/2014/main" id="{27072567-8377-4976-A18F-CC0615F916F1}"/>
              </a:ext>
            </a:extLst>
          </p:cNvPr>
          <p:cNvSpPr>
            <a:spLocks noGrp="1"/>
          </p:cNvSpPr>
          <p:nvPr>
            <p:ph idx="1"/>
          </p:nvPr>
        </p:nvSpPr>
        <p:spPr>
          <a:xfrm>
            <a:off x="457200" y="1600200"/>
            <a:ext cx="8229600" cy="685800"/>
          </a:xfrm>
        </p:spPr>
        <p:txBody>
          <a:bodyPr/>
          <a:lstStyle/>
          <a:p>
            <a:pPr eaLnBrk="1" hangingPunct="1"/>
            <a:r>
              <a:rPr lang="en-US" altLang="en-US"/>
              <a:t>Calculate the covariance matrix</a:t>
            </a:r>
          </a:p>
        </p:txBody>
      </p:sp>
      <p:graphicFrame>
        <p:nvGraphicFramePr>
          <p:cNvPr id="6" name="Table 5">
            <a:extLst>
              <a:ext uri="{FF2B5EF4-FFF2-40B4-BE49-F238E27FC236}">
                <a16:creationId xmlns:a16="http://schemas.microsoft.com/office/drawing/2014/main" id="{94BAD224-8E01-4481-81DD-6A869679B32A}"/>
              </a:ext>
            </a:extLst>
          </p:cNvPr>
          <p:cNvGraphicFramePr>
            <a:graphicFrameLocks noGrp="1"/>
          </p:cNvGraphicFramePr>
          <p:nvPr/>
        </p:nvGraphicFramePr>
        <p:xfrm>
          <a:off x="533400" y="2438400"/>
          <a:ext cx="7848601" cy="1974849"/>
        </p:xfrm>
        <a:graphic>
          <a:graphicData uri="http://schemas.openxmlformats.org/drawingml/2006/table">
            <a:tbl>
              <a:tblPr/>
              <a:tblGrid>
                <a:gridCol w="2694295">
                  <a:extLst>
                    <a:ext uri="{9D8B030D-6E8A-4147-A177-3AD203B41FA5}">
                      <a16:colId xmlns:a16="http://schemas.microsoft.com/office/drawing/2014/main" val="20000"/>
                    </a:ext>
                  </a:extLst>
                </a:gridCol>
                <a:gridCol w="2460650">
                  <a:extLst>
                    <a:ext uri="{9D8B030D-6E8A-4147-A177-3AD203B41FA5}">
                      <a16:colId xmlns:a16="http://schemas.microsoft.com/office/drawing/2014/main" val="20001"/>
                    </a:ext>
                  </a:extLst>
                </a:gridCol>
                <a:gridCol w="2693656">
                  <a:extLst>
                    <a:ext uri="{9D8B030D-6E8A-4147-A177-3AD203B41FA5}">
                      <a16:colId xmlns:a16="http://schemas.microsoft.com/office/drawing/2014/main" val="20002"/>
                    </a:ext>
                  </a:extLst>
                </a:gridCol>
              </a:tblGrid>
              <a:tr h="658283">
                <a:tc>
                  <a:txBody>
                    <a:bodyPr/>
                    <a:lstStyle/>
                    <a:p>
                      <a:pPr>
                        <a:lnSpc>
                          <a:spcPct val="115000"/>
                        </a:lnSpc>
                      </a:pPr>
                      <a:endParaRPr lang="en-US" sz="3000" baseline="0" dirty="0">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latin typeface="Arial"/>
                          <a:ea typeface="Calibri"/>
                          <a:cs typeface="Times New Roman"/>
                        </a:rPr>
                        <a:t>Temperature</a:t>
                      </a:r>
                      <a:endParaRPr lang="en-US" sz="3000" baseline="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latin typeface="Arial"/>
                          <a:ea typeface="Calibri"/>
                          <a:cs typeface="Times New Roman"/>
                        </a:rPr>
                        <a:t>Headache</a:t>
                      </a:r>
                      <a:endParaRPr lang="en-US" sz="3000" baseline="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58283">
                <a:tc>
                  <a:txBody>
                    <a:bodyPr/>
                    <a:lstStyle/>
                    <a:p>
                      <a:pPr marL="0" marR="0" algn="ctr">
                        <a:lnSpc>
                          <a:spcPct val="115000"/>
                        </a:lnSpc>
                        <a:spcBef>
                          <a:spcPts val="0"/>
                        </a:spcBef>
                        <a:spcAft>
                          <a:spcPts val="0"/>
                        </a:spcAft>
                      </a:pPr>
                      <a:r>
                        <a:rPr lang="en-US" sz="3000" baseline="0" dirty="0">
                          <a:latin typeface="Arial"/>
                          <a:ea typeface="Calibri"/>
                          <a:cs typeface="Times New Roman"/>
                        </a:rPr>
                        <a:t>Temperature</a:t>
                      </a:r>
                      <a:endParaRPr lang="en-US" sz="3000" baseline="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solidFill>
                            <a:srgbClr val="000000"/>
                          </a:solidFill>
                          <a:latin typeface="Arial"/>
                          <a:ea typeface="Times New Roman"/>
                          <a:cs typeface="Times New Roman"/>
                        </a:rPr>
                        <a:t>11.7778</a:t>
                      </a:r>
                      <a:endParaRPr lang="en-US" sz="3000" baseline="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solidFill>
                            <a:srgbClr val="000000"/>
                          </a:solidFill>
                          <a:latin typeface="Arial"/>
                          <a:ea typeface="Times New Roman"/>
                          <a:cs typeface="Times New Roman"/>
                        </a:rPr>
                        <a:t>8.9722</a:t>
                      </a:r>
                      <a:endParaRPr lang="en-US" sz="3000" baseline="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8283">
                <a:tc>
                  <a:txBody>
                    <a:bodyPr/>
                    <a:lstStyle/>
                    <a:p>
                      <a:pPr marL="0" marR="0" algn="ctr">
                        <a:lnSpc>
                          <a:spcPct val="115000"/>
                        </a:lnSpc>
                        <a:spcBef>
                          <a:spcPts val="0"/>
                        </a:spcBef>
                        <a:spcAft>
                          <a:spcPts val="0"/>
                        </a:spcAft>
                      </a:pPr>
                      <a:r>
                        <a:rPr lang="en-US" sz="3000" baseline="0" dirty="0">
                          <a:latin typeface="Arial"/>
                          <a:ea typeface="Calibri"/>
                          <a:cs typeface="Times New Roman"/>
                        </a:rPr>
                        <a:t>Headache</a:t>
                      </a:r>
                      <a:endParaRPr lang="en-US" sz="3000" baseline="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solidFill>
                            <a:srgbClr val="000000"/>
                          </a:solidFill>
                          <a:latin typeface="Arial"/>
                          <a:ea typeface="Times New Roman"/>
                          <a:cs typeface="Times New Roman"/>
                        </a:rPr>
                        <a:t>8.9722</a:t>
                      </a:r>
                      <a:endParaRPr lang="en-US" sz="3000" baseline="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000" baseline="0" dirty="0">
                          <a:solidFill>
                            <a:srgbClr val="000000"/>
                          </a:solidFill>
                          <a:latin typeface="Arial"/>
                          <a:ea typeface="Times New Roman"/>
                          <a:cs typeface="Times New Roman"/>
                        </a:rPr>
                        <a:t>7.7778</a:t>
                      </a:r>
                      <a:endParaRPr lang="en-US" sz="3000" baseline="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502" name="Rectangle 23">
            <a:extLst>
              <a:ext uri="{FF2B5EF4-FFF2-40B4-BE49-F238E27FC236}">
                <a16:creationId xmlns:a16="http://schemas.microsoft.com/office/drawing/2014/main" id="{7E2D6BC2-19F3-40C7-8210-DBB8A9C0C45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0503" name="Rectangle 25">
            <a:extLst>
              <a:ext uri="{FF2B5EF4-FFF2-40B4-BE49-F238E27FC236}">
                <a16:creationId xmlns:a16="http://schemas.microsoft.com/office/drawing/2014/main" id="{183C2C8A-A8BD-4751-90C4-8AECF306842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0504" name="Rectangle 27">
            <a:extLst>
              <a:ext uri="{FF2B5EF4-FFF2-40B4-BE49-F238E27FC236}">
                <a16:creationId xmlns:a16="http://schemas.microsoft.com/office/drawing/2014/main" id="{DC12B9B1-8178-41E1-8701-B926814CBBC6}"/>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pic>
        <p:nvPicPr>
          <p:cNvPr id="20505" name="Picture 26">
            <a:extLst>
              <a:ext uri="{FF2B5EF4-FFF2-40B4-BE49-F238E27FC236}">
                <a16:creationId xmlns:a16="http://schemas.microsoft.com/office/drawing/2014/main" id="{741A7423-F35E-4698-9EAF-71DCCDA8B4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700" y="5162550"/>
            <a:ext cx="59309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58999D3-884B-42A2-9095-245E6BDEDA1B}"/>
              </a:ext>
            </a:extLst>
          </p:cNvPr>
          <p:cNvSpPr>
            <a:spLocks noGrp="1"/>
          </p:cNvSpPr>
          <p:nvPr>
            <p:ph type="title"/>
          </p:nvPr>
        </p:nvSpPr>
        <p:spPr/>
        <p:txBody>
          <a:bodyPr/>
          <a:lstStyle/>
          <a:p>
            <a:pPr eaLnBrk="1" hangingPunct="1"/>
            <a:r>
              <a:rPr lang="en-US" altLang="en-US" b="1" dirty="0">
                <a:solidFill>
                  <a:srgbClr val="0033CC"/>
                </a:solidFill>
              </a:rPr>
              <a:t>PCA Method: Step 4</a:t>
            </a:r>
          </a:p>
        </p:txBody>
      </p:sp>
      <p:sp>
        <p:nvSpPr>
          <p:cNvPr id="21507" name="Content Placeholder 6">
            <a:extLst>
              <a:ext uri="{FF2B5EF4-FFF2-40B4-BE49-F238E27FC236}">
                <a16:creationId xmlns:a16="http://schemas.microsoft.com/office/drawing/2014/main" id="{5DDEF07D-E46E-4B36-85A8-B3731B1D34EB}"/>
              </a:ext>
            </a:extLst>
          </p:cNvPr>
          <p:cNvSpPr>
            <a:spLocks noGrp="1"/>
          </p:cNvSpPr>
          <p:nvPr>
            <p:ph idx="1"/>
          </p:nvPr>
        </p:nvSpPr>
        <p:spPr>
          <a:xfrm>
            <a:off x="457200" y="1600200"/>
            <a:ext cx="8229600" cy="990600"/>
          </a:xfrm>
        </p:spPr>
        <p:txBody>
          <a:bodyPr>
            <a:normAutofit lnSpcReduction="10000"/>
          </a:bodyPr>
          <a:lstStyle/>
          <a:p>
            <a:pPr eaLnBrk="1" hangingPunct="1"/>
            <a:r>
              <a:rPr lang="en-US" altLang="en-US"/>
              <a:t>Calculate the eigenvector and eigenvalues of the covariance matrix</a:t>
            </a:r>
          </a:p>
        </p:txBody>
      </p:sp>
      <p:graphicFrame>
        <p:nvGraphicFramePr>
          <p:cNvPr id="4" name="Table 3">
            <a:extLst>
              <a:ext uri="{FF2B5EF4-FFF2-40B4-BE49-F238E27FC236}">
                <a16:creationId xmlns:a16="http://schemas.microsoft.com/office/drawing/2014/main" id="{7FF82EA1-B15D-41C9-A29E-DCDAA0A8D0D2}"/>
              </a:ext>
            </a:extLst>
          </p:cNvPr>
          <p:cNvGraphicFramePr>
            <a:graphicFrameLocks noGrp="1"/>
          </p:cNvGraphicFramePr>
          <p:nvPr/>
        </p:nvGraphicFramePr>
        <p:xfrm>
          <a:off x="2209800" y="3200400"/>
          <a:ext cx="2895600" cy="1597026"/>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798513">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0"/>
                  </a:ext>
                </a:extLst>
              </a:tr>
              <a:tr h="798513">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6" name="Double Bracket 5">
            <a:extLst>
              <a:ext uri="{FF2B5EF4-FFF2-40B4-BE49-F238E27FC236}">
                <a16:creationId xmlns:a16="http://schemas.microsoft.com/office/drawing/2014/main" id="{94D39C82-65BA-4286-951D-CE086BB4C341}"/>
              </a:ext>
            </a:extLst>
          </p:cNvPr>
          <p:cNvSpPr/>
          <p:nvPr/>
        </p:nvSpPr>
        <p:spPr>
          <a:xfrm>
            <a:off x="2133600" y="3048000"/>
            <a:ext cx="3048000" cy="1752600"/>
          </a:xfrm>
          <a:prstGeom prst="bracketPair">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1514" name="Rectangle 6">
            <a:extLst>
              <a:ext uri="{FF2B5EF4-FFF2-40B4-BE49-F238E27FC236}">
                <a16:creationId xmlns:a16="http://schemas.microsoft.com/office/drawing/2014/main" id="{A9E686CC-6A1A-4DBB-8E6C-3C9C23E8A4C0}"/>
              </a:ext>
            </a:extLst>
          </p:cNvPr>
          <p:cNvSpPr>
            <a:spLocks noChangeArrowheads="1"/>
          </p:cNvSpPr>
          <p:nvPr/>
        </p:nvSpPr>
        <p:spPr bwMode="auto">
          <a:xfrm>
            <a:off x="-152400" y="3505200"/>
            <a:ext cx="2362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500">
                <a:latin typeface="Arial" panose="020B0604020202020204" pitchFamily="34" charset="0"/>
              </a:rPr>
              <a:t> </a:t>
            </a:r>
            <a:r>
              <a:rPr lang="en-US" altLang="en-US" sz="2400">
                <a:latin typeface="Arial" panose="020B0604020202020204" pitchFamily="34" charset="0"/>
              </a:rPr>
              <a:t>Eigenvectors =</a:t>
            </a:r>
          </a:p>
        </p:txBody>
      </p:sp>
      <p:sp>
        <p:nvSpPr>
          <p:cNvPr id="21515" name="Rectangle 7">
            <a:extLst>
              <a:ext uri="{FF2B5EF4-FFF2-40B4-BE49-F238E27FC236}">
                <a16:creationId xmlns:a16="http://schemas.microsoft.com/office/drawing/2014/main" id="{F15E1030-6F95-48DD-BBE8-7300955ED287}"/>
              </a:ext>
            </a:extLst>
          </p:cNvPr>
          <p:cNvSpPr>
            <a:spLocks noChangeArrowheads="1"/>
          </p:cNvSpPr>
          <p:nvPr/>
        </p:nvSpPr>
        <p:spPr bwMode="auto">
          <a:xfrm>
            <a:off x="-76200" y="5562600"/>
            <a:ext cx="24384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rPr>
              <a:t>Eigenvalues =</a:t>
            </a:r>
          </a:p>
        </p:txBody>
      </p:sp>
      <p:sp>
        <p:nvSpPr>
          <p:cNvPr id="9" name="Double Bracket 8">
            <a:extLst>
              <a:ext uri="{FF2B5EF4-FFF2-40B4-BE49-F238E27FC236}">
                <a16:creationId xmlns:a16="http://schemas.microsoft.com/office/drawing/2014/main" id="{0332C88B-2E78-476F-98E9-AE9D4CD6A089}"/>
              </a:ext>
            </a:extLst>
          </p:cNvPr>
          <p:cNvSpPr/>
          <p:nvPr/>
        </p:nvSpPr>
        <p:spPr>
          <a:xfrm>
            <a:off x="2133600" y="5105400"/>
            <a:ext cx="1752600" cy="1295400"/>
          </a:xfrm>
          <a:prstGeom prst="bracketPair">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aphicFrame>
        <p:nvGraphicFramePr>
          <p:cNvPr id="10" name="Table 9">
            <a:extLst>
              <a:ext uri="{FF2B5EF4-FFF2-40B4-BE49-F238E27FC236}">
                <a16:creationId xmlns:a16="http://schemas.microsoft.com/office/drawing/2014/main" id="{F0897AF3-0AD0-4205-8FF4-19189D3F710E}"/>
              </a:ext>
            </a:extLst>
          </p:cNvPr>
          <p:cNvGraphicFramePr>
            <a:graphicFrameLocks noGrp="1"/>
          </p:cNvGraphicFramePr>
          <p:nvPr/>
        </p:nvGraphicFramePr>
        <p:xfrm>
          <a:off x="2209800" y="5181600"/>
          <a:ext cx="1524000" cy="1097116"/>
        </p:xfrm>
        <a:graphic>
          <a:graphicData uri="http://schemas.openxmlformats.org/drawingml/2006/table">
            <a:tbl>
              <a:tblPr/>
              <a:tblGrid>
                <a:gridCol w="1524000">
                  <a:extLst>
                    <a:ext uri="{9D8B030D-6E8A-4147-A177-3AD203B41FA5}">
                      <a16:colId xmlns:a16="http://schemas.microsoft.com/office/drawing/2014/main" val="20000"/>
                    </a:ext>
                  </a:extLst>
                </a:gridCol>
              </a:tblGrid>
              <a:tr h="548482">
                <a:tc>
                  <a:txBody>
                    <a:bodyPr/>
                    <a:lstStyle/>
                    <a:p>
                      <a:r>
                        <a:rPr lang="en-US" sz="3000" baseline="0" dirty="0"/>
                        <a:t>1.9374</a:t>
                      </a:r>
                    </a:p>
                  </a:txBody>
                  <a:tcPr marT="45679" marB="45679" anchor="ctr">
                    <a:lnL>
                      <a:noFill/>
                    </a:lnL>
                    <a:lnR>
                      <a:noFill/>
                    </a:lnR>
                    <a:lnT>
                      <a:noFill/>
                    </a:lnT>
                    <a:lnB>
                      <a:noFill/>
                    </a:lnB>
                  </a:tcPr>
                </a:tc>
                <a:extLst>
                  <a:ext uri="{0D108BD9-81ED-4DB2-BD59-A6C34878D82A}">
                    <a16:rowId xmlns:a16="http://schemas.microsoft.com/office/drawing/2014/main" val="10000"/>
                  </a:ext>
                </a:extLst>
              </a:tr>
              <a:tr h="548482">
                <a:tc>
                  <a:txBody>
                    <a:bodyPr/>
                    <a:lstStyle/>
                    <a:p>
                      <a:r>
                        <a:rPr lang="en-US" sz="3000" baseline="0" dirty="0"/>
                        <a:t>0.0626</a:t>
                      </a:r>
                    </a:p>
                  </a:txBody>
                  <a:tcPr marT="45679" marB="45679" anchor="ctr">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Chart 10">
            <a:extLst>
              <a:ext uri="{FF2B5EF4-FFF2-40B4-BE49-F238E27FC236}">
                <a16:creationId xmlns:a16="http://schemas.microsoft.com/office/drawing/2014/main" id="{311E53E5-0B12-4B59-A5B4-96B52353A63D}"/>
              </a:ext>
            </a:extLst>
          </p:cNvPr>
          <p:cNvGraphicFramePr/>
          <p:nvPr/>
        </p:nvGraphicFramePr>
        <p:xfrm>
          <a:off x="5257800" y="2743201"/>
          <a:ext cx="38862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72CFECC3-4C8E-4F1E-90AE-762EF9112A25}"/>
              </a:ext>
            </a:extLst>
          </p:cNvPr>
          <p:cNvSpPr/>
          <p:nvPr/>
        </p:nvSpPr>
        <p:spPr>
          <a:xfrm>
            <a:off x="2209800" y="3276600"/>
            <a:ext cx="1371600" cy="1447800"/>
          </a:xfrm>
          <a:prstGeom prst="roundRect">
            <a:avLst/>
          </a:prstGeom>
          <a:noFill/>
          <a:ln w="25400">
            <a:solidFill>
              <a:srgbClr val="210DB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ounded Rectangle 12">
            <a:extLst>
              <a:ext uri="{FF2B5EF4-FFF2-40B4-BE49-F238E27FC236}">
                <a16:creationId xmlns:a16="http://schemas.microsoft.com/office/drawing/2014/main" id="{7AFDA508-00AD-4D99-A6A7-AB2DE47F687D}"/>
              </a:ext>
            </a:extLst>
          </p:cNvPr>
          <p:cNvSpPr/>
          <p:nvPr/>
        </p:nvSpPr>
        <p:spPr>
          <a:xfrm>
            <a:off x="2286000" y="5257800"/>
            <a:ext cx="1143000" cy="457200"/>
          </a:xfrm>
          <a:prstGeom prst="roundRect">
            <a:avLst/>
          </a:prstGeom>
          <a:noFill/>
          <a:ln w="25400">
            <a:solidFill>
              <a:srgbClr val="210DB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ounded Rectangle 13">
            <a:extLst>
              <a:ext uri="{FF2B5EF4-FFF2-40B4-BE49-F238E27FC236}">
                <a16:creationId xmlns:a16="http://schemas.microsoft.com/office/drawing/2014/main" id="{479F7D8D-232F-4164-924F-71808AA118FE}"/>
              </a:ext>
            </a:extLst>
          </p:cNvPr>
          <p:cNvSpPr/>
          <p:nvPr/>
        </p:nvSpPr>
        <p:spPr>
          <a:xfrm>
            <a:off x="3657600" y="3276600"/>
            <a:ext cx="1371600" cy="1447800"/>
          </a:xfrm>
          <a:prstGeom prst="roundRect">
            <a:avLst/>
          </a:prstGeom>
          <a:noFill/>
          <a:ln w="25400">
            <a:solidFill>
              <a:srgbClr val="21B50D"/>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ounded Rectangle 14">
            <a:extLst>
              <a:ext uri="{FF2B5EF4-FFF2-40B4-BE49-F238E27FC236}">
                <a16:creationId xmlns:a16="http://schemas.microsoft.com/office/drawing/2014/main" id="{CA8E8EC3-04CE-4F9F-8A3D-24BE2B4EED23}"/>
              </a:ext>
            </a:extLst>
          </p:cNvPr>
          <p:cNvSpPr/>
          <p:nvPr/>
        </p:nvSpPr>
        <p:spPr>
          <a:xfrm>
            <a:off x="2286000" y="5791200"/>
            <a:ext cx="1219200" cy="381000"/>
          </a:xfrm>
          <a:prstGeom prst="roundRect">
            <a:avLst/>
          </a:prstGeom>
          <a:noFill/>
          <a:ln w="25400">
            <a:solidFill>
              <a:srgbClr val="21B50D"/>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25" name="TextBox 15">
            <a:extLst>
              <a:ext uri="{FF2B5EF4-FFF2-40B4-BE49-F238E27FC236}">
                <a16:creationId xmlns:a16="http://schemas.microsoft.com/office/drawing/2014/main" id="{7C3291A1-2E4F-4687-A55E-034E1ADE9575}"/>
              </a:ext>
            </a:extLst>
          </p:cNvPr>
          <p:cNvSpPr txBox="1">
            <a:spLocks noChangeArrowheads="1"/>
          </p:cNvSpPr>
          <p:nvPr/>
        </p:nvSpPr>
        <p:spPr bwMode="auto">
          <a:xfrm>
            <a:off x="6781800" y="6411913"/>
            <a:ext cx="236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Temperature</a:t>
            </a:r>
          </a:p>
        </p:txBody>
      </p:sp>
      <p:sp>
        <p:nvSpPr>
          <p:cNvPr id="21526" name="TextBox 16">
            <a:extLst>
              <a:ext uri="{FF2B5EF4-FFF2-40B4-BE49-F238E27FC236}">
                <a16:creationId xmlns:a16="http://schemas.microsoft.com/office/drawing/2014/main" id="{DA6CFD3D-2149-4954-B1CB-61038BAA1E21}"/>
              </a:ext>
            </a:extLst>
          </p:cNvPr>
          <p:cNvSpPr txBox="1">
            <a:spLocks noChangeArrowheads="1"/>
          </p:cNvSpPr>
          <p:nvPr/>
        </p:nvSpPr>
        <p:spPr bwMode="auto">
          <a:xfrm rot="-5400000">
            <a:off x="4463257" y="4082256"/>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Headache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DB85ECB-D9D2-4D64-885C-AF6A71D094FE}"/>
              </a:ext>
            </a:extLst>
          </p:cNvPr>
          <p:cNvSpPr>
            <a:spLocks noGrp="1"/>
          </p:cNvSpPr>
          <p:nvPr>
            <p:ph type="title"/>
          </p:nvPr>
        </p:nvSpPr>
        <p:spPr/>
        <p:txBody>
          <a:bodyPr/>
          <a:lstStyle/>
          <a:p>
            <a:pPr eaLnBrk="1" hangingPunct="1"/>
            <a:r>
              <a:rPr lang="en-US" altLang="en-US" b="1" dirty="0">
                <a:solidFill>
                  <a:srgbClr val="0033CC"/>
                </a:solidFill>
              </a:rPr>
              <a:t>PCA Method: Step 5</a:t>
            </a:r>
          </a:p>
        </p:txBody>
      </p:sp>
      <p:sp>
        <p:nvSpPr>
          <p:cNvPr id="22531" name="Content Placeholder 6">
            <a:extLst>
              <a:ext uri="{FF2B5EF4-FFF2-40B4-BE49-F238E27FC236}">
                <a16:creationId xmlns:a16="http://schemas.microsoft.com/office/drawing/2014/main" id="{05DB0063-46FA-49C4-A1FA-BD3320DB2013}"/>
              </a:ext>
            </a:extLst>
          </p:cNvPr>
          <p:cNvSpPr>
            <a:spLocks noGrp="1"/>
          </p:cNvSpPr>
          <p:nvPr>
            <p:ph idx="1"/>
          </p:nvPr>
        </p:nvSpPr>
        <p:spPr>
          <a:xfrm>
            <a:off x="457200" y="1143000"/>
            <a:ext cx="8229600" cy="1295400"/>
          </a:xfrm>
        </p:spPr>
        <p:txBody>
          <a:bodyPr/>
          <a:lstStyle/>
          <a:p>
            <a:pPr eaLnBrk="1" hangingPunct="1"/>
            <a:r>
              <a:rPr lang="en-US" altLang="en-US"/>
              <a:t>Choose components and forming a feature vector.</a:t>
            </a:r>
          </a:p>
        </p:txBody>
      </p:sp>
      <p:sp>
        <p:nvSpPr>
          <p:cNvPr id="22532" name="Rectangle 5">
            <a:extLst>
              <a:ext uri="{FF2B5EF4-FFF2-40B4-BE49-F238E27FC236}">
                <a16:creationId xmlns:a16="http://schemas.microsoft.com/office/drawing/2014/main" id="{6B5F826B-E5EC-4ACB-A331-097B5D06315B}"/>
              </a:ext>
            </a:extLst>
          </p:cNvPr>
          <p:cNvSpPr>
            <a:spLocks noChangeArrowheads="1"/>
          </p:cNvSpPr>
          <p:nvPr/>
        </p:nvSpPr>
        <p:spPr bwMode="auto">
          <a:xfrm>
            <a:off x="838200" y="3048000"/>
            <a:ext cx="24384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500">
                <a:latin typeface="Arial" panose="020B0604020202020204" pitchFamily="34" charset="0"/>
              </a:rPr>
              <a:t>Eigenvalues =</a:t>
            </a:r>
          </a:p>
        </p:txBody>
      </p:sp>
      <p:sp>
        <p:nvSpPr>
          <p:cNvPr id="7" name="Double Bracket 6">
            <a:extLst>
              <a:ext uri="{FF2B5EF4-FFF2-40B4-BE49-F238E27FC236}">
                <a16:creationId xmlns:a16="http://schemas.microsoft.com/office/drawing/2014/main" id="{75C8D653-AF85-4B03-A9EB-35748A6B02B4}"/>
              </a:ext>
            </a:extLst>
          </p:cNvPr>
          <p:cNvSpPr/>
          <p:nvPr/>
        </p:nvSpPr>
        <p:spPr>
          <a:xfrm>
            <a:off x="3429000" y="2667000"/>
            <a:ext cx="1752600" cy="1295400"/>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aphicFrame>
        <p:nvGraphicFramePr>
          <p:cNvPr id="8" name="Table 7">
            <a:extLst>
              <a:ext uri="{FF2B5EF4-FFF2-40B4-BE49-F238E27FC236}">
                <a16:creationId xmlns:a16="http://schemas.microsoft.com/office/drawing/2014/main" id="{5875B738-FD07-4689-BC64-8E65DDB04630}"/>
              </a:ext>
            </a:extLst>
          </p:cNvPr>
          <p:cNvGraphicFramePr>
            <a:graphicFrameLocks noGrp="1"/>
          </p:cNvGraphicFramePr>
          <p:nvPr/>
        </p:nvGraphicFramePr>
        <p:xfrm>
          <a:off x="3581400" y="2743200"/>
          <a:ext cx="1600200" cy="1097116"/>
        </p:xfrm>
        <a:graphic>
          <a:graphicData uri="http://schemas.openxmlformats.org/drawingml/2006/table">
            <a:tbl>
              <a:tblPr/>
              <a:tblGrid>
                <a:gridCol w="1600200">
                  <a:extLst>
                    <a:ext uri="{9D8B030D-6E8A-4147-A177-3AD203B41FA5}">
                      <a16:colId xmlns:a16="http://schemas.microsoft.com/office/drawing/2014/main" val="20000"/>
                    </a:ext>
                  </a:extLst>
                </a:gridCol>
              </a:tblGrid>
              <a:tr h="548482">
                <a:tc>
                  <a:txBody>
                    <a:bodyPr/>
                    <a:lstStyle/>
                    <a:p>
                      <a:r>
                        <a:rPr lang="en-US" sz="3000" baseline="0" dirty="0"/>
                        <a:t>1.9374</a:t>
                      </a:r>
                    </a:p>
                  </a:txBody>
                  <a:tcPr marT="45679" marB="45679" anchor="ctr">
                    <a:lnL>
                      <a:noFill/>
                    </a:lnL>
                    <a:lnR>
                      <a:noFill/>
                    </a:lnR>
                    <a:lnT>
                      <a:noFill/>
                    </a:lnT>
                    <a:lnB>
                      <a:noFill/>
                    </a:lnB>
                  </a:tcPr>
                </a:tc>
                <a:extLst>
                  <a:ext uri="{0D108BD9-81ED-4DB2-BD59-A6C34878D82A}">
                    <a16:rowId xmlns:a16="http://schemas.microsoft.com/office/drawing/2014/main" val="10000"/>
                  </a:ext>
                </a:extLst>
              </a:tr>
              <a:tr h="548482">
                <a:tc>
                  <a:txBody>
                    <a:bodyPr/>
                    <a:lstStyle/>
                    <a:p>
                      <a:r>
                        <a:rPr lang="en-US" sz="3000" baseline="0" dirty="0"/>
                        <a:t>0.0626</a:t>
                      </a:r>
                    </a:p>
                  </a:txBody>
                  <a:tcPr marT="45679" marB="45679"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22537" name="Rectangle 11">
            <a:extLst>
              <a:ext uri="{FF2B5EF4-FFF2-40B4-BE49-F238E27FC236}">
                <a16:creationId xmlns:a16="http://schemas.microsoft.com/office/drawing/2014/main" id="{9F8A0D54-59DF-4BA2-BFB0-9BA37803E046}"/>
              </a:ext>
            </a:extLst>
          </p:cNvPr>
          <p:cNvSpPr>
            <a:spLocks noChangeArrowheads="1"/>
          </p:cNvSpPr>
          <p:nvPr/>
        </p:nvSpPr>
        <p:spPr bwMode="auto">
          <a:xfrm>
            <a:off x="152400" y="5029200"/>
            <a:ext cx="2667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500">
                <a:latin typeface="Arial" panose="020B0604020202020204" pitchFamily="34" charset="0"/>
              </a:rPr>
              <a:t>Feature vector =</a:t>
            </a:r>
          </a:p>
        </p:txBody>
      </p:sp>
      <p:sp>
        <p:nvSpPr>
          <p:cNvPr id="12" name="Double Bracket 11">
            <a:extLst>
              <a:ext uri="{FF2B5EF4-FFF2-40B4-BE49-F238E27FC236}">
                <a16:creationId xmlns:a16="http://schemas.microsoft.com/office/drawing/2014/main" id="{5F0FD71D-CB2E-48F7-B465-83FF499B107C}"/>
              </a:ext>
            </a:extLst>
          </p:cNvPr>
          <p:cNvSpPr/>
          <p:nvPr/>
        </p:nvSpPr>
        <p:spPr>
          <a:xfrm>
            <a:off x="6477000" y="2895600"/>
            <a:ext cx="1752600" cy="533400"/>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aphicFrame>
        <p:nvGraphicFramePr>
          <p:cNvPr id="13" name="Table 12">
            <a:extLst>
              <a:ext uri="{FF2B5EF4-FFF2-40B4-BE49-F238E27FC236}">
                <a16:creationId xmlns:a16="http://schemas.microsoft.com/office/drawing/2014/main" id="{61103D8D-F67D-4D77-B79A-9CD4767E58E6}"/>
              </a:ext>
            </a:extLst>
          </p:cNvPr>
          <p:cNvGraphicFramePr>
            <a:graphicFrameLocks noGrp="1"/>
          </p:cNvGraphicFramePr>
          <p:nvPr/>
        </p:nvGraphicFramePr>
        <p:xfrm>
          <a:off x="6553200" y="2895600"/>
          <a:ext cx="1600200" cy="549275"/>
        </p:xfrm>
        <a:graphic>
          <a:graphicData uri="http://schemas.openxmlformats.org/drawingml/2006/table">
            <a:tbl>
              <a:tblPr/>
              <a:tblGrid>
                <a:gridCol w="1600200">
                  <a:extLst>
                    <a:ext uri="{9D8B030D-6E8A-4147-A177-3AD203B41FA5}">
                      <a16:colId xmlns:a16="http://schemas.microsoft.com/office/drawing/2014/main" val="20000"/>
                    </a:ext>
                  </a:extLst>
                </a:gridCol>
              </a:tblGrid>
              <a:tr h="549275">
                <a:tc>
                  <a:txBody>
                    <a:bodyPr/>
                    <a:lstStyle/>
                    <a:p>
                      <a:r>
                        <a:rPr lang="en-US" sz="3000" baseline="0" dirty="0"/>
                        <a:t>1.9374</a:t>
                      </a:r>
                    </a:p>
                  </a:txBody>
                  <a:tcPr marT="45773" marB="45773"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80A9E7B6-158E-4EFC-8609-A1C1BFDD13D5}"/>
              </a:ext>
            </a:extLst>
          </p:cNvPr>
          <p:cNvGraphicFramePr>
            <a:graphicFrameLocks noGrp="1"/>
          </p:cNvGraphicFramePr>
          <p:nvPr/>
        </p:nvGraphicFramePr>
        <p:xfrm>
          <a:off x="6553200" y="4419600"/>
          <a:ext cx="1566863" cy="1597026"/>
        </p:xfrm>
        <a:graphic>
          <a:graphicData uri="http://schemas.openxmlformats.org/drawingml/2006/table">
            <a:tbl>
              <a:tblPr/>
              <a:tblGrid>
                <a:gridCol w="1566863">
                  <a:extLst>
                    <a:ext uri="{9D8B030D-6E8A-4147-A177-3AD203B41FA5}">
                      <a16:colId xmlns:a16="http://schemas.microsoft.com/office/drawing/2014/main" val="20000"/>
                    </a:ext>
                  </a:extLst>
                </a:gridCol>
              </a:tblGrid>
              <a:tr h="798513">
                <a:tc>
                  <a:txBody>
                    <a:bodyPr/>
                    <a:lstStyle/>
                    <a:p>
                      <a:pPr marL="0" marR="0" algn="r">
                        <a:lnSpc>
                          <a:spcPct val="115000"/>
                        </a:lnSpc>
                        <a:spcBef>
                          <a:spcPts val="0"/>
                        </a:spcBef>
                        <a:spcAft>
                          <a:spcPts val="0"/>
                        </a:spcAft>
                      </a:pPr>
                      <a:r>
                        <a:rPr lang="en-US" sz="3200" dirty="0">
                          <a:solidFill>
                            <a:srgbClr val="000000"/>
                          </a:solidFill>
                          <a:latin typeface="Arial"/>
                          <a:ea typeface="Times New Roman"/>
                          <a:cs typeface="Times New Roman"/>
                        </a:rPr>
                        <a:t>0.7071</a:t>
                      </a:r>
                      <a:endParaRPr lang="en-US" sz="3200" dirty="0">
                        <a:latin typeface="Calibri"/>
                        <a:ea typeface="Calibri"/>
                        <a:cs typeface="Times New Roman"/>
                      </a:endParaRPr>
                    </a:p>
                  </a:txBody>
                  <a:tcPr marL="68566" marR="68566" marT="0" marB="0" anchor="ctr">
                    <a:lnL>
                      <a:noFill/>
                    </a:lnL>
                    <a:lnR>
                      <a:noFill/>
                    </a:lnR>
                    <a:lnT>
                      <a:noFill/>
                    </a:lnT>
                    <a:lnB>
                      <a:noFill/>
                    </a:lnB>
                  </a:tcPr>
                </a:tc>
                <a:extLst>
                  <a:ext uri="{0D108BD9-81ED-4DB2-BD59-A6C34878D82A}">
                    <a16:rowId xmlns:a16="http://schemas.microsoft.com/office/drawing/2014/main" val="10000"/>
                  </a:ext>
                </a:extLst>
              </a:tr>
              <a:tr h="798513">
                <a:tc>
                  <a:txBody>
                    <a:bodyPr/>
                    <a:lstStyle/>
                    <a:p>
                      <a:pPr marL="0" marR="0" algn="r">
                        <a:lnSpc>
                          <a:spcPct val="115000"/>
                        </a:lnSpc>
                        <a:spcBef>
                          <a:spcPts val="0"/>
                        </a:spcBef>
                        <a:spcAft>
                          <a:spcPts val="0"/>
                        </a:spcAft>
                      </a:pPr>
                      <a:r>
                        <a:rPr lang="en-US" sz="3200" dirty="0">
                          <a:solidFill>
                            <a:srgbClr val="000000"/>
                          </a:solidFill>
                          <a:latin typeface="Arial"/>
                          <a:ea typeface="Times New Roman"/>
                          <a:cs typeface="Times New Roman"/>
                        </a:rPr>
                        <a:t>0.7071</a:t>
                      </a:r>
                      <a:endParaRPr lang="en-US" sz="3200" dirty="0">
                        <a:latin typeface="Calibri"/>
                        <a:ea typeface="Calibri"/>
                        <a:cs typeface="Times New Roman"/>
                      </a:endParaRPr>
                    </a:p>
                  </a:txBody>
                  <a:tcPr marL="68566" marR="68566"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15" name="Double Bracket 14">
            <a:extLst>
              <a:ext uri="{FF2B5EF4-FFF2-40B4-BE49-F238E27FC236}">
                <a16:creationId xmlns:a16="http://schemas.microsoft.com/office/drawing/2014/main" id="{25A69EBB-D01C-4243-BC36-8FBC726F8490}"/>
              </a:ext>
            </a:extLst>
          </p:cNvPr>
          <p:cNvSpPr/>
          <p:nvPr/>
        </p:nvSpPr>
        <p:spPr>
          <a:xfrm>
            <a:off x="6477000" y="4419600"/>
            <a:ext cx="1752600" cy="1752600"/>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2545" name="Rectangle 15">
            <a:extLst>
              <a:ext uri="{FF2B5EF4-FFF2-40B4-BE49-F238E27FC236}">
                <a16:creationId xmlns:a16="http://schemas.microsoft.com/office/drawing/2014/main" id="{6B9C1CCC-89BC-4B6E-A1EE-66DE615DBDF9}"/>
              </a:ext>
            </a:extLst>
          </p:cNvPr>
          <p:cNvSpPr>
            <a:spLocks noChangeArrowheads="1"/>
          </p:cNvSpPr>
          <p:nvPr/>
        </p:nvSpPr>
        <p:spPr bwMode="auto">
          <a:xfrm>
            <a:off x="5718175" y="3048000"/>
            <a:ext cx="53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OR</a:t>
            </a:r>
          </a:p>
        </p:txBody>
      </p:sp>
      <p:graphicFrame>
        <p:nvGraphicFramePr>
          <p:cNvPr id="18" name="Table 17">
            <a:extLst>
              <a:ext uri="{FF2B5EF4-FFF2-40B4-BE49-F238E27FC236}">
                <a16:creationId xmlns:a16="http://schemas.microsoft.com/office/drawing/2014/main" id="{1FB86337-6089-426A-B07F-55CF2B8EC838}"/>
              </a:ext>
            </a:extLst>
          </p:cNvPr>
          <p:cNvGraphicFramePr>
            <a:graphicFrameLocks noGrp="1"/>
          </p:cNvGraphicFramePr>
          <p:nvPr/>
        </p:nvGraphicFramePr>
        <p:xfrm>
          <a:off x="2895600" y="4572000"/>
          <a:ext cx="2895600" cy="1597026"/>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798513">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0"/>
                  </a:ext>
                </a:extLst>
              </a:tr>
              <a:tr h="798513">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3000" baseline="0" dirty="0">
                          <a:solidFill>
                            <a:srgbClr val="000000"/>
                          </a:solidFill>
                          <a:latin typeface="Arial"/>
                          <a:ea typeface="Times New Roman"/>
                          <a:cs typeface="Times New Roman"/>
                        </a:rPr>
                        <a:t>-0.7071</a:t>
                      </a:r>
                      <a:endParaRPr lang="en-US" sz="30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19" name="Double Bracket 18">
            <a:extLst>
              <a:ext uri="{FF2B5EF4-FFF2-40B4-BE49-F238E27FC236}">
                <a16:creationId xmlns:a16="http://schemas.microsoft.com/office/drawing/2014/main" id="{3B728ADD-51CA-4242-90FD-1F8DEB7FF3EC}"/>
              </a:ext>
            </a:extLst>
          </p:cNvPr>
          <p:cNvSpPr/>
          <p:nvPr/>
        </p:nvSpPr>
        <p:spPr>
          <a:xfrm>
            <a:off x="2819400" y="4419600"/>
            <a:ext cx="3048000" cy="1752600"/>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1" name="Down Arrow 20">
            <a:extLst>
              <a:ext uri="{FF2B5EF4-FFF2-40B4-BE49-F238E27FC236}">
                <a16:creationId xmlns:a16="http://schemas.microsoft.com/office/drawing/2014/main" id="{80F43961-42C6-4BD7-B53E-6B817261E79F}"/>
              </a:ext>
            </a:extLst>
          </p:cNvPr>
          <p:cNvSpPr/>
          <p:nvPr/>
        </p:nvSpPr>
        <p:spPr>
          <a:xfrm>
            <a:off x="3962400" y="4038600"/>
            <a:ext cx="3810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Down Arrow 22">
            <a:extLst>
              <a:ext uri="{FF2B5EF4-FFF2-40B4-BE49-F238E27FC236}">
                <a16:creationId xmlns:a16="http://schemas.microsoft.com/office/drawing/2014/main" id="{1B0E0038-9191-4AEA-8870-802842CD4A1C}"/>
              </a:ext>
            </a:extLst>
          </p:cNvPr>
          <p:cNvSpPr/>
          <p:nvPr/>
        </p:nvSpPr>
        <p:spPr>
          <a:xfrm>
            <a:off x="7162800" y="3962400"/>
            <a:ext cx="3810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D484180-37D0-4A34-9359-BBD8A5A6ABD4}"/>
              </a:ext>
            </a:extLst>
          </p:cNvPr>
          <p:cNvSpPr>
            <a:spLocks noGrp="1"/>
          </p:cNvSpPr>
          <p:nvPr>
            <p:ph type="title"/>
          </p:nvPr>
        </p:nvSpPr>
        <p:spPr/>
        <p:txBody>
          <a:bodyPr/>
          <a:lstStyle/>
          <a:p>
            <a:r>
              <a:rPr lang="en-ZA" altLang="en-US" b="1" dirty="0">
                <a:solidFill>
                  <a:srgbClr val="0033CC"/>
                </a:solidFill>
              </a:rPr>
              <a:t>Loadings</a:t>
            </a:r>
          </a:p>
        </p:txBody>
      </p:sp>
      <p:graphicFrame>
        <p:nvGraphicFramePr>
          <p:cNvPr id="6" name="Table 5">
            <a:extLst>
              <a:ext uri="{FF2B5EF4-FFF2-40B4-BE49-F238E27FC236}">
                <a16:creationId xmlns:a16="http://schemas.microsoft.com/office/drawing/2014/main" id="{A5F9A20C-5E10-4685-8CAF-53C8FCE9C9D1}"/>
              </a:ext>
            </a:extLst>
          </p:cNvPr>
          <p:cNvGraphicFramePr>
            <a:graphicFrameLocks noGrp="1"/>
          </p:cNvGraphicFramePr>
          <p:nvPr/>
        </p:nvGraphicFramePr>
        <p:xfrm>
          <a:off x="838200" y="1600200"/>
          <a:ext cx="6705600" cy="2732088"/>
        </p:xfrm>
        <a:graphic>
          <a:graphicData uri="http://schemas.openxmlformats.org/drawingml/2006/table">
            <a:tbl>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tblGrid>
              <a:tr h="798739">
                <a:tc>
                  <a:txBody>
                    <a:bodyPr/>
                    <a:lstStyle/>
                    <a:p>
                      <a:pPr algn="just">
                        <a:lnSpc>
                          <a:spcPct val="115000"/>
                        </a:lnSpc>
                        <a:spcAft>
                          <a:spcPts val="0"/>
                        </a:spcAft>
                      </a:pPr>
                      <a:endParaRPr lang="en-US" sz="2800" kern="1200" dirty="0">
                        <a:solidFill>
                          <a:srgbClr val="000000"/>
                        </a:solidFill>
                        <a:latin typeface="Arial"/>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a:solidFill>
                            <a:srgbClr val="000000"/>
                          </a:solidFill>
                          <a:latin typeface="Arial"/>
                          <a:ea typeface="Times New Roman"/>
                          <a:cs typeface="Times New Roman"/>
                        </a:rPr>
                        <a:t>PF1</a:t>
                      </a:r>
                      <a:endParaRPr lang="en-ZA" sz="280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a:solidFill>
                            <a:srgbClr val="000000"/>
                          </a:solidFill>
                          <a:latin typeface="Arial"/>
                          <a:ea typeface="Times New Roman"/>
                          <a:cs typeface="Times New Roman"/>
                        </a:rPr>
                        <a:t>PF2</a:t>
                      </a:r>
                      <a:endParaRPr lang="en-ZA" sz="280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9876">
                <a:tc>
                  <a:txBody>
                    <a:bodyPr/>
                    <a:lstStyle/>
                    <a:p>
                      <a:pPr algn="just">
                        <a:lnSpc>
                          <a:spcPct val="115000"/>
                        </a:lnSpc>
                        <a:spcAft>
                          <a:spcPts val="0"/>
                        </a:spcAft>
                      </a:pPr>
                      <a:r>
                        <a:rPr lang="en-US" sz="2800" kern="1200" dirty="0">
                          <a:solidFill>
                            <a:srgbClr val="000000"/>
                          </a:solidFill>
                          <a:latin typeface="Arial"/>
                          <a:ea typeface="Times New Roman"/>
                          <a:cs typeface="Times New Roman"/>
                        </a:rPr>
                        <a:t>Temperature</a:t>
                      </a:r>
                      <a:endParaRPr lang="en-ZA" sz="28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dirty="0">
                          <a:solidFill>
                            <a:srgbClr val="000000"/>
                          </a:solidFill>
                          <a:latin typeface="Arial"/>
                          <a:ea typeface="Times New Roman"/>
                          <a:cs typeface="Times New Roman"/>
                        </a:rPr>
                        <a:t>0.7071</a:t>
                      </a:r>
                      <a:r>
                        <a:rPr lang="en-US" sz="2800" kern="1200" dirty="0">
                          <a:solidFill>
                            <a:srgbClr val="000000"/>
                          </a:solidFill>
                          <a:latin typeface="Calibri"/>
                          <a:ea typeface="Calibri"/>
                          <a:cs typeface="Times New Roman"/>
                        </a:rPr>
                        <a:t> </a:t>
                      </a:r>
                      <a:endParaRPr lang="en-ZA" sz="2800" dirty="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a:solidFill>
                            <a:srgbClr val="000000"/>
                          </a:solidFill>
                          <a:latin typeface="Arial"/>
                          <a:ea typeface="Times New Roman"/>
                          <a:cs typeface="Times New Roman"/>
                        </a:rPr>
                        <a:t>0.7071</a:t>
                      </a:r>
                      <a:r>
                        <a:rPr lang="en-US" sz="2800" kern="1200">
                          <a:solidFill>
                            <a:srgbClr val="000000"/>
                          </a:solidFill>
                          <a:latin typeface="Calibri"/>
                          <a:ea typeface="Calibri"/>
                          <a:cs typeface="Times New Roman"/>
                        </a:rPr>
                        <a:t> </a:t>
                      </a:r>
                      <a:endParaRPr lang="en-ZA" sz="280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03473">
                <a:tc>
                  <a:txBody>
                    <a:bodyPr/>
                    <a:lstStyle/>
                    <a:p>
                      <a:pPr algn="just">
                        <a:lnSpc>
                          <a:spcPct val="115000"/>
                        </a:lnSpc>
                        <a:spcAft>
                          <a:spcPts val="0"/>
                        </a:spcAft>
                      </a:pPr>
                      <a:r>
                        <a:rPr lang="en-US" sz="2800" kern="1200">
                          <a:solidFill>
                            <a:srgbClr val="000000"/>
                          </a:solidFill>
                          <a:latin typeface="Arial"/>
                          <a:ea typeface="Times New Roman"/>
                          <a:cs typeface="Times New Roman"/>
                        </a:rPr>
                        <a:t>Headache</a:t>
                      </a:r>
                      <a:endParaRPr lang="en-ZA" sz="280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dirty="0">
                          <a:solidFill>
                            <a:srgbClr val="000000"/>
                          </a:solidFill>
                          <a:latin typeface="Arial"/>
                          <a:ea typeface="Times New Roman"/>
                          <a:cs typeface="Times New Roman"/>
                        </a:rPr>
                        <a:t>0.7071</a:t>
                      </a:r>
                      <a:r>
                        <a:rPr lang="en-US" sz="2800" kern="1200" dirty="0">
                          <a:solidFill>
                            <a:srgbClr val="000000"/>
                          </a:solidFill>
                          <a:latin typeface="Calibri"/>
                          <a:ea typeface="Calibri"/>
                          <a:cs typeface="Times New Roman"/>
                        </a:rPr>
                        <a:t> </a:t>
                      </a:r>
                      <a:endParaRPr lang="en-ZA" sz="2800" dirty="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2800" kern="1200" dirty="0">
                          <a:solidFill>
                            <a:srgbClr val="000000"/>
                          </a:solidFill>
                          <a:latin typeface="Arial"/>
                          <a:ea typeface="Times New Roman"/>
                          <a:cs typeface="Times New Roman"/>
                        </a:rPr>
                        <a:t>-0.7071</a:t>
                      </a:r>
                      <a:r>
                        <a:rPr lang="en-US" sz="2800" kern="1200" dirty="0">
                          <a:solidFill>
                            <a:srgbClr val="000000"/>
                          </a:solidFill>
                          <a:latin typeface="Calibri"/>
                          <a:ea typeface="Calibri"/>
                          <a:cs typeface="Times New Roman"/>
                        </a:rPr>
                        <a:t> </a:t>
                      </a:r>
                      <a:endParaRPr lang="en-ZA" sz="2800" dirty="0">
                        <a:latin typeface="Calibri"/>
                        <a:ea typeface="Calibri"/>
                        <a:cs typeface="Times New Roman"/>
                      </a:endParaRPr>
                    </a:p>
                  </a:txBody>
                  <a:tcPr marL="68580" marR="68580" marT="69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3573" name="Rectangle 2">
            <a:extLst>
              <a:ext uri="{FF2B5EF4-FFF2-40B4-BE49-F238E27FC236}">
                <a16:creationId xmlns:a16="http://schemas.microsoft.com/office/drawing/2014/main" id="{5185AD64-A3B7-44AC-9F1A-205DA9E6173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3574" name="Rectangle 5">
            <a:extLst>
              <a:ext uri="{FF2B5EF4-FFF2-40B4-BE49-F238E27FC236}">
                <a16:creationId xmlns:a16="http://schemas.microsoft.com/office/drawing/2014/main" id="{7262D265-5588-4650-B4F7-A4D4CC695EE7}"/>
              </a:ext>
            </a:extLst>
          </p:cNvPr>
          <p:cNvSpPr>
            <a:spLocks noChangeArrowheads="1"/>
          </p:cNvSpPr>
          <p:nvPr/>
        </p:nvSpPr>
        <p:spPr bwMode="auto">
          <a:xfrm>
            <a:off x="3962400" y="5943600"/>
            <a:ext cx="24384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500">
                <a:latin typeface="Arial" panose="020B0604020202020204" pitchFamily="34" charset="0"/>
              </a:rPr>
              <a:t>Eigenvalues =</a:t>
            </a:r>
          </a:p>
        </p:txBody>
      </p:sp>
      <p:graphicFrame>
        <p:nvGraphicFramePr>
          <p:cNvPr id="9" name="Table 8">
            <a:extLst>
              <a:ext uri="{FF2B5EF4-FFF2-40B4-BE49-F238E27FC236}">
                <a16:creationId xmlns:a16="http://schemas.microsoft.com/office/drawing/2014/main" id="{E5EC5A52-A897-4552-B8CF-1A2A5238842C}"/>
              </a:ext>
            </a:extLst>
          </p:cNvPr>
          <p:cNvGraphicFramePr>
            <a:graphicFrameLocks noGrp="1"/>
          </p:cNvGraphicFramePr>
          <p:nvPr/>
        </p:nvGraphicFramePr>
        <p:xfrm>
          <a:off x="6705600" y="5638800"/>
          <a:ext cx="1600200" cy="1097116"/>
        </p:xfrm>
        <a:graphic>
          <a:graphicData uri="http://schemas.openxmlformats.org/drawingml/2006/table">
            <a:tbl>
              <a:tblPr/>
              <a:tblGrid>
                <a:gridCol w="1600200">
                  <a:extLst>
                    <a:ext uri="{9D8B030D-6E8A-4147-A177-3AD203B41FA5}">
                      <a16:colId xmlns:a16="http://schemas.microsoft.com/office/drawing/2014/main" val="20000"/>
                    </a:ext>
                  </a:extLst>
                </a:gridCol>
              </a:tblGrid>
              <a:tr h="548482">
                <a:tc>
                  <a:txBody>
                    <a:bodyPr/>
                    <a:lstStyle/>
                    <a:p>
                      <a:r>
                        <a:rPr lang="en-US" sz="3000" baseline="0" dirty="0"/>
                        <a:t>1.9374</a:t>
                      </a:r>
                    </a:p>
                  </a:txBody>
                  <a:tcPr marT="45679" marB="45679" anchor="ctr">
                    <a:lnL>
                      <a:noFill/>
                    </a:lnL>
                    <a:lnR>
                      <a:noFill/>
                    </a:lnR>
                    <a:lnT>
                      <a:noFill/>
                    </a:lnT>
                    <a:lnB>
                      <a:noFill/>
                    </a:lnB>
                  </a:tcPr>
                </a:tc>
                <a:extLst>
                  <a:ext uri="{0D108BD9-81ED-4DB2-BD59-A6C34878D82A}">
                    <a16:rowId xmlns:a16="http://schemas.microsoft.com/office/drawing/2014/main" val="10000"/>
                  </a:ext>
                </a:extLst>
              </a:tr>
              <a:tr h="548482">
                <a:tc>
                  <a:txBody>
                    <a:bodyPr/>
                    <a:lstStyle/>
                    <a:p>
                      <a:r>
                        <a:rPr lang="en-US" sz="3000" baseline="0" dirty="0"/>
                        <a:t>0.0626</a:t>
                      </a:r>
                    </a:p>
                  </a:txBody>
                  <a:tcPr marT="45679" marB="45679" anchor="ctr">
                    <a:lnL>
                      <a:noFill/>
                    </a:lnL>
                    <a:lnR>
                      <a:noFill/>
                    </a:lnR>
                    <a:lnT>
                      <a:noFill/>
                    </a:lnT>
                    <a:lnB>
                      <a:noFill/>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AA567A3-818F-43CD-B150-39BA6974AC72}"/>
              </a:ext>
            </a:extLst>
          </p:cNvPr>
          <p:cNvSpPr>
            <a:spLocks noGrp="1"/>
          </p:cNvSpPr>
          <p:nvPr>
            <p:ph type="title"/>
          </p:nvPr>
        </p:nvSpPr>
        <p:spPr/>
        <p:txBody>
          <a:bodyPr/>
          <a:lstStyle/>
          <a:p>
            <a:pPr eaLnBrk="1" hangingPunct="1"/>
            <a:r>
              <a:rPr lang="en-US" altLang="en-US" b="1" dirty="0">
                <a:solidFill>
                  <a:srgbClr val="0033CC"/>
                </a:solidFill>
              </a:rPr>
              <a:t>PCA Method: Step 6</a:t>
            </a:r>
          </a:p>
        </p:txBody>
      </p:sp>
      <p:sp>
        <p:nvSpPr>
          <p:cNvPr id="24579" name="Content Placeholder 6">
            <a:extLst>
              <a:ext uri="{FF2B5EF4-FFF2-40B4-BE49-F238E27FC236}">
                <a16:creationId xmlns:a16="http://schemas.microsoft.com/office/drawing/2014/main" id="{88CDD6BE-87BA-4162-BC7A-A7924E19ED30}"/>
              </a:ext>
            </a:extLst>
          </p:cNvPr>
          <p:cNvSpPr>
            <a:spLocks noGrp="1"/>
          </p:cNvSpPr>
          <p:nvPr>
            <p:ph idx="1"/>
          </p:nvPr>
        </p:nvSpPr>
        <p:spPr>
          <a:xfrm>
            <a:off x="457200" y="1600200"/>
            <a:ext cx="8229600" cy="914400"/>
          </a:xfrm>
        </p:spPr>
        <p:txBody>
          <a:bodyPr/>
          <a:lstStyle/>
          <a:p>
            <a:pPr eaLnBrk="1" hangingPunct="1"/>
            <a:r>
              <a:rPr lang="en-US" altLang="en-US"/>
              <a:t>Deriving the new data set</a:t>
            </a:r>
          </a:p>
        </p:txBody>
      </p:sp>
      <p:sp>
        <p:nvSpPr>
          <p:cNvPr id="24580" name="Rectangle 3">
            <a:extLst>
              <a:ext uri="{FF2B5EF4-FFF2-40B4-BE49-F238E27FC236}">
                <a16:creationId xmlns:a16="http://schemas.microsoft.com/office/drawing/2014/main" id="{6A5BCA0B-2AB2-4B4F-9CD1-51F1BFEFCBED}"/>
              </a:ext>
            </a:extLst>
          </p:cNvPr>
          <p:cNvSpPr>
            <a:spLocks noChangeArrowheads="1"/>
          </p:cNvSpPr>
          <p:nvPr/>
        </p:nvSpPr>
        <p:spPr bwMode="auto">
          <a:xfrm>
            <a:off x="228600" y="2590800"/>
            <a:ext cx="861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FinalDataSet   =  FeatureVector (transposed) x   AdjustedDataSet (transposed) </a:t>
            </a:r>
          </a:p>
        </p:txBody>
      </p:sp>
      <p:sp>
        <p:nvSpPr>
          <p:cNvPr id="24581" name="Rectangle 4">
            <a:extLst>
              <a:ext uri="{FF2B5EF4-FFF2-40B4-BE49-F238E27FC236}">
                <a16:creationId xmlns:a16="http://schemas.microsoft.com/office/drawing/2014/main" id="{B1B93E8C-6C2F-4B45-B879-2B0EA3D2870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4582" name="Rectangle 5">
            <a:extLst>
              <a:ext uri="{FF2B5EF4-FFF2-40B4-BE49-F238E27FC236}">
                <a16:creationId xmlns:a16="http://schemas.microsoft.com/office/drawing/2014/main" id="{95772C0B-297A-4A6D-B073-137C37E5A10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4583" name="Rectangle 6">
            <a:extLst>
              <a:ext uri="{FF2B5EF4-FFF2-40B4-BE49-F238E27FC236}">
                <a16:creationId xmlns:a16="http://schemas.microsoft.com/office/drawing/2014/main" id="{DA50910A-2941-4860-971E-8B8A11326BF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aphicFrame>
        <p:nvGraphicFramePr>
          <p:cNvPr id="9" name="Table 8">
            <a:extLst>
              <a:ext uri="{FF2B5EF4-FFF2-40B4-BE49-F238E27FC236}">
                <a16:creationId xmlns:a16="http://schemas.microsoft.com/office/drawing/2014/main" id="{C330174C-734C-4B3B-8DD6-97B097DE19B5}"/>
              </a:ext>
            </a:extLst>
          </p:cNvPr>
          <p:cNvGraphicFramePr>
            <a:graphicFrameLocks noGrp="1"/>
          </p:cNvGraphicFramePr>
          <p:nvPr/>
        </p:nvGraphicFramePr>
        <p:xfrm>
          <a:off x="228600" y="3429000"/>
          <a:ext cx="1447800" cy="3352800"/>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35280">
                <a:tc>
                  <a:txBody>
                    <a:bodyPr/>
                    <a:lstStyle/>
                    <a:p>
                      <a:pPr marL="0" marR="0" algn="ctr">
                        <a:lnSpc>
                          <a:spcPct val="115000"/>
                        </a:lnSpc>
                        <a:spcBef>
                          <a:spcPts val="0"/>
                        </a:spcBef>
                        <a:spcAft>
                          <a:spcPts val="0"/>
                        </a:spcAft>
                      </a:pPr>
                      <a:r>
                        <a:rPr lang="en-US" sz="1600" dirty="0">
                          <a:latin typeface="Arial"/>
                          <a:ea typeface="Times New Roman"/>
                          <a:cs typeface="Times New Roman"/>
                        </a:rPr>
                        <a:t>FP1</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Arial"/>
                          <a:ea typeface="Times New Roman"/>
                          <a:cs typeface="Times New Roman"/>
                        </a:rPr>
                        <a:t>FP2</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4.95</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-0.08</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2.83</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-0.79</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-4.95</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-0.08</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-7.07</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-0.79</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0.71</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1.33</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-1.41</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-0.79</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2.83</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0.62</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35280">
                <a:tc>
                  <a:txBody>
                    <a:bodyPr/>
                    <a:lstStyle/>
                    <a:p>
                      <a:pPr marL="0" marR="0" algn="ctr">
                        <a:lnSpc>
                          <a:spcPct val="115000"/>
                        </a:lnSpc>
                        <a:spcBef>
                          <a:spcPts val="0"/>
                        </a:spcBef>
                        <a:spcAft>
                          <a:spcPts val="0"/>
                        </a:spcAft>
                      </a:pPr>
                      <a:r>
                        <a:rPr lang="en-US" sz="1600">
                          <a:latin typeface="Arial"/>
                          <a:ea typeface="Times New Roman"/>
                          <a:cs typeface="Times New Roman"/>
                        </a:rPr>
                        <a:t>-2.83</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0"/>
                        </a:spcAft>
                      </a:pPr>
                      <a:r>
                        <a:rPr lang="en-US" sz="1600">
                          <a:latin typeface="Arial"/>
                          <a:ea typeface="Times New Roman"/>
                          <a:cs typeface="Times New Roman"/>
                        </a:rPr>
                        <a:t>-0.79</a:t>
                      </a:r>
                      <a:endParaRPr lang="en-US" sz="11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35280">
                <a:tc>
                  <a:txBody>
                    <a:bodyPr/>
                    <a:lstStyle/>
                    <a:p>
                      <a:pPr marL="0" marR="0" algn="ctr">
                        <a:lnSpc>
                          <a:spcPct val="115000"/>
                        </a:lnSpc>
                        <a:spcBef>
                          <a:spcPts val="0"/>
                        </a:spcBef>
                        <a:spcAft>
                          <a:spcPts val="0"/>
                        </a:spcAft>
                      </a:pPr>
                      <a:r>
                        <a:rPr lang="en-US" sz="1600" dirty="0">
                          <a:latin typeface="Arial"/>
                          <a:ea typeface="Times New Roman"/>
                          <a:cs typeface="Times New Roman"/>
                        </a:rPr>
                        <a:t>4.95</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Arial"/>
                          <a:ea typeface="Times New Roman"/>
                          <a:cs typeface="Times New Roman"/>
                        </a:rPr>
                        <a:t>1.33</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0" name="Table 9">
            <a:extLst>
              <a:ext uri="{FF2B5EF4-FFF2-40B4-BE49-F238E27FC236}">
                <a16:creationId xmlns:a16="http://schemas.microsoft.com/office/drawing/2014/main" id="{CC3EFD94-EBBD-466C-BCAF-3FF9EE3EB4F9}"/>
              </a:ext>
            </a:extLst>
          </p:cNvPr>
          <p:cNvGraphicFramePr>
            <a:graphicFrameLocks noGrp="1"/>
          </p:cNvGraphicFramePr>
          <p:nvPr/>
        </p:nvGraphicFramePr>
        <p:xfrm>
          <a:off x="1752600" y="3505200"/>
          <a:ext cx="1447800" cy="838200"/>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419100">
                <a:tc>
                  <a:txBody>
                    <a:bodyPr/>
                    <a:lstStyle/>
                    <a:p>
                      <a:pPr marL="0" marR="0" algn="r">
                        <a:lnSpc>
                          <a:spcPct val="115000"/>
                        </a:lnSpc>
                        <a:spcBef>
                          <a:spcPts val="0"/>
                        </a:spcBef>
                        <a:spcAft>
                          <a:spcPts val="0"/>
                        </a:spcAft>
                      </a:pPr>
                      <a:r>
                        <a:rPr lang="en-US" sz="1300" baseline="0" dirty="0">
                          <a:solidFill>
                            <a:srgbClr val="000000"/>
                          </a:solidFill>
                          <a:latin typeface="Arial"/>
                          <a:ea typeface="Times New Roman"/>
                          <a:cs typeface="Times New Roman"/>
                        </a:rPr>
                        <a:t>0.7071</a:t>
                      </a:r>
                      <a:endParaRPr lang="en-US" sz="13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1300" baseline="0" dirty="0">
                          <a:solidFill>
                            <a:srgbClr val="000000"/>
                          </a:solidFill>
                          <a:latin typeface="Arial"/>
                          <a:ea typeface="Times New Roman"/>
                          <a:cs typeface="Times New Roman"/>
                        </a:rPr>
                        <a:t>0.7071</a:t>
                      </a:r>
                      <a:endParaRPr lang="en-US" sz="13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0"/>
                  </a:ext>
                </a:extLst>
              </a:tr>
              <a:tr h="419100">
                <a:tc>
                  <a:txBody>
                    <a:bodyPr/>
                    <a:lstStyle/>
                    <a:p>
                      <a:pPr marL="0" marR="0" algn="r">
                        <a:lnSpc>
                          <a:spcPct val="115000"/>
                        </a:lnSpc>
                        <a:spcBef>
                          <a:spcPts val="0"/>
                        </a:spcBef>
                        <a:spcAft>
                          <a:spcPts val="0"/>
                        </a:spcAft>
                      </a:pPr>
                      <a:r>
                        <a:rPr lang="en-US" sz="1300" baseline="0" dirty="0">
                          <a:solidFill>
                            <a:srgbClr val="000000"/>
                          </a:solidFill>
                          <a:latin typeface="Arial"/>
                          <a:ea typeface="Times New Roman"/>
                          <a:cs typeface="Times New Roman"/>
                        </a:rPr>
                        <a:t>0.7071</a:t>
                      </a:r>
                      <a:endParaRPr lang="en-US" sz="1300" baseline="0"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r">
                        <a:lnSpc>
                          <a:spcPct val="115000"/>
                        </a:lnSpc>
                        <a:spcBef>
                          <a:spcPts val="0"/>
                        </a:spcBef>
                        <a:spcAft>
                          <a:spcPts val="0"/>
                        </a:spcAft>
                      </a:pPr>
                      <a:r>
                        <a:rPr lang="en-US" sz="1300" baseline="0" dirty="0">
                          <a:solidFill>
                            <a:srgbClr val="000000"/>
                          </a:solidFill>
                          <a:latin typeface="Arial"/>
                          <a:ea typeface="Times New Roman"/>
                          <a:cs typeface="Times New Roman"/>
                        </a:rPr>
                        <a:t>-0.7071</a:t>
                      </a:r>
                      <a:endParaRPr lang="en-US" sz="1300" baseline="0" dirty="0">
                        <a:latin typeface="Calibri"/>
                        <a:ea typeface="Calibri"/>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11" name="Double Bracket 10">
            <a:extLst>
              <a:ext uri="{FF2B5EF4-FFF2-40B4-BE49-F238E27FC236}">
                <a16:creationId xmlns:a16="http://schemas.microsoft.com/office/drawing/2014/main" id="{18E5975F-9F61-40B6-8349-F21D318CBEB6}"/>
              </a:ext>
            </a:extLst>
          </p:cNvPr>
          <p:cNvSpPr/>
          <p:nvPr/>
        </p:nvSpPr>
        <p:spPr>
          <a:xfrm>
            <a:off x="1905000" y="3429000"/>
            <a:ext cx="1371600" cy="990600"/>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4617" name="Rectangle 68">
            <a:extLst>
              <a:ext uri="{FF2B5EF4-FFF2-40B4-BE49-F238E27FC236}">
                <a16:creationId xmlns:a16="http://schemas.microsoft.com/office/drawing/2014/main" id="{9BBE5704-69A6-4215-988F-64001D1DBD0A}"/>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4618" name="Rectangle 13">
            <a:extLst>
              <a:ext uri="{FF2B5EF4-FFF2-40B4-BE49-F238E27FC236}">
                <a16:creationId xmlns:a16="http://schemas.microsoft.com/office/drawing/2014/main" id="{00E3A8D8-1526-4F77-93EE-1DFFD6B16E20}"/>
              </a:ext>
            </a:extLst>
          </p:cNvPr>
          <p:cNvSpPr>
            <a:spLocks noChangeArrowheads="1"/>
          </p:cNvSpPr>
          <p:nvPr/>
        </p:nvSpPr>
        <p:spPr bwMode="auto">
          <a:xfrm>
            <a:off x="3276600" y="38211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x</a:t>
            </a:r>
          </a:p>
        </p:txBody>
      </p:sp>
      <p:sp>
        <p:nvSpPr>
          <p:cNvPr id="24619" name="Rectangle 14">
            <a:extLst>
              <a:ext uri="{FF2B5EF4-FFF2-40B4-BE49-F238E27FC236}">
                <a16:creationId xmlns:a16="http://schemas.microsoft.com/office/drawing/2014/main" id="{50C61D89-FA86-4FB0-A564-63B720D4422E}"/>
              </a:ext>
            </a:extLst>
          </p:cNvPr>
          <p:cNvSpPr>
            <a:spLocks noChangeArrowheads="1"/>
          </p:cNvSpPr>
          <p:nvPr/>
        </p:nvSpPr>
        <p:spPr bwMode="auto">
          <a:xfrm>
            <a:off x="381000" y="29718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e.g.:</a:t>
            </a:r>
          </a:p>
        </p:txBody>
      </p:sp>
      <p:sp>
        <p:nvSpPr>
          <p:cNvPr id="24620" name="Rectangle 15">
            <a:extLst>
              <a:ext uri="{FF2B5EF4-FFF2-40B4-BE49-F238E27FC236}">
                <a16:creationId xmlns:a16="http://schemas.microsoft.com/office/drawing/2014/main" id="{30A511BE-6DFF-4B5E-926F-FF7B8F2ACA01}"/>
              </a:ext>
            </a:extLst>
          </p:cNvPr>
          <p:cNvSpPr>
            <a:spLocks noChangeArrowheads="1"/>
          </p:cNvSpPr>
          <p:nvPr/>
        </p:nvSpPr>
        <p:spPr bwMode="auto">
          <a:xfrm>
            <a:off x="1676400" y="38100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t>
            </a:r>
          </a:p>
        </p:txBody>
      </p:sp>
      <p:sp>
        <p:nvSpPr>
          <p:cNvPr id="24621" name="Rectangle 69">
            <a:extLst>
              <a:ext uri="{FF2B5EF4-FFF2-40B4-BE49-F238E27FC236}">
                <a16:creationId xmlns:a16="http://schemas.microsoft.com/office/drawing/2014/main" id="{E6088D3C-40FD-4CB8-9D7F-D38A6868CE12}"/>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4622" name="Rectangle 70">
            <a:extLst>
              <a:ext uri="{FF2B5EF4-FFF2-40B4-BE49-F238E27FC236}">
                <a16:creationId xmlns:a16="http://schemas.microsoft.com/office/drawing/2014/main" id="{6BE6C3F2-A84A-4261-AAE2-95F9CFE0C3E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aphicFrame>
        <p:nvGraphicFramePr>
          <p:cNvPr id="21" name="Table 20">
            <a:extLst>
              <a:ext uri="{FF2B5EF4-FFF2-40B4-BE49-F238E27FC236}">
                <a16:creationId xmlns:a16="http://schemas.microsoft.com/office/drawing/2014/main" id="{63060364-3AC1-4E45-AA70-9082C207FF7F}"/>
              </a:ext>
            </a:extLst>
          </p:cNvPr>
          <p:cNvGraphicFramePr>
            <a:graphicFrameLocks noGrp="1"/>
          </p:cNvGraphicFramePr>
          <p:nvPr/>
        </p:nvGraphicFramePr>
        <p:xfrm>
          <a:off x="3581400" y="3563938"/>
          <a:ext cx="5410198" cy="779462"/>
        </p:xfrm>
        <a:graphic>
          <a:graphicData uri="http://schemas.openxmlformats.org/drawingml/2006/table">
            <a:tbl>
              <a:tblPr/>
              <a:tblGrid>
                <a:gridCol w="683537">
                  <a:extLst>
                    <a:ext uri="{9D8B030D-6E8A-4147-A177-3AD203B41FA5}">
                      <a16:colId xmlns:a16="http://schemas.microsoft.com/office/drawing/2014/main" val="20000"/>
                    </a:ext>
                  </a:extLst>
                </a:gridCol>
                <a:gridCol w="508141">
                  <a:extLst>
                    <a:ext uri="{9D8B030D-6E8A-4147-A177-3AD203B41FA5}">
                      <a16:colId xmlns:a16="http://schemas.microsoft.com/office/drawing/2014/main" val="20001"/>
                    </a:ext>
                  </a:extLst>
                </a:gridCol>
                <a:gridCol w="527315">
                  <a:extLst>
                    <a:ext uri="{9D8B030D-6E8A-4147-A177-3AD203B41FA5}">
                      <a16:colId xmlns:a16="http://schemas.microsoft.com/office/drawing/2014/main" val="20002"/>
                    </a:ext>
                  </a:extLst>
                </a:gridCol>
                <a:gridCol w="527315">
                  <a:extLst>
                    <a:ext uri="{9D8B030D-6E8A-4147-A177-3AD203B41FA5}">
                      <a16:colId xmlns:a16="http://schemas.microsoft.com/office/drawing/2014/main" val="20003"/>
                    </a:ext>
                  </a:extLst>
                </a:gridCol>
                <a:gridCol w="527315">
                  <a:extLst>
                    <a:ext uri="{9D8B030D-6E8A-4147-A177-3AD203B41FA5}">
                      <a16:colId xmlns:a16="http://schemas.microsoft.com/office/drawing/2014/main" val="20004"/>
                    </a:ext>
                  </a:extLst>
                </a:gridCol>
                <a:gridCol w="527315">
                  <a:extLst>
                    <a:ext uri="{9D8B030D-6E8A-4147-A177-3AD203B41FA5}">
                      <a16:colId xmlns:a16="http://schemas.microsoft.com/office/drawing/2014/main" val="20005"/>
                    </a:ext>
                  </a:extLst>
                </a:gridCol>
                <a:gridCol w="527315">
                  <a:extLst>
                    <a:ext uri="{9D8B030D-6E8A-4147-A177-3AD203B41FA5}">
                      <a16:colId xmlns:a16="http://schemas.microsoft.com/office/drawing/2014/main" val="20006"/>
                    </a:ext>
                  </a:extLst>
                </a:gridCol>
                <a:gridCol w="527315">
                  <a:extLst>
                    <a:ext uri="{9D8B030D-6E8A-4147-A177-3AD203B41FA5}">
                      <a16:colId xmlns:a16="http://schemas.microsoft.com/office/drawing/2014/main" val="20007"/>
                    </a:ext>
                  </a:extLst>
                </a:gridCol>
                <a:gridCol w="527315">
                  <a:extLst>
                    <a:ext uri="{9D8B030D-6E8A-4147-A177-3AD203B41FA5}">
                      <a16:colId xmlns:a16="http://schemas.microsoft.com/office/drawing/2014/main" val="20008"/>
                    </a:ext>
                  </a:extLst>
                </a:gridCol>
                <a:gridCol w="527315">
                  <a:extLst>
                    <a:ext uri="{9D8B030D-6E8A-4147-A177-3AD203B41FA5}">
                      <a16:colId xmlns:a16="http://schemas.microsoft.com/office/drawing/2014/main" val="20009"/>
                    </a:ext>
                  </a:extLst>
                </a:gridCol>
              </a:tblGrid>
              <a:tr h="380760">
                <a:tc>
                  <a:txBody>
                    <a:bodyPr/>
                    <a:lstStyle/>
                    <a:p>
                      <a:pPr marL="0" marR="0">
                        <a:lnSpc>
                          <a:spcPct val="115000"/>
                        </a:lnSpc>
                        <a:spcBef>
                          <a:spcPts val="1200"/>
                        </a:spcBef>
                        <a:spcAft>
                          <a:spcPts val="0"/>
                        </a:spcAft>
                      </a:pPr>
                      <a:r>
                        <a:rPr lang="en-US" sz="1100" kern="1200" dirty="0">
                          <a:solidFill>
                            <a:srgbClr val="000000"/>
                          </a:solidFill>
                          <a:latin typeface="Arial"/>
                          <a:ea typeface="Calibri"/>
                          <a:cs typeface="Times New Roman"/>
                        </a:rPr>
                        <a:t>Temp</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3.44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1.44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-3.56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-5.56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1.44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-1.56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2.44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-2.56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4.44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8702">
                <a:tc>
                  <a:txBody>
                    <a:bodyPr/>
                    <a:lstStyle/>
                    <a:p>
                      <a:pPr marL="0" marR="0">
                        <a:lnSpc>
                          <a:spcPct val="115000"/>
                        </a:lnSpc>
                        <a:spcBef>
                          <a:spcPts val="1200"/>
                        </a:spcBef>
                        <a:spcAft>
                          <a:spcPts val="0"/>
                        </a:spcAft>
                      </a:pPr>
                      <a:r>
                        <a:rPr lang="en-US" sz="1100" dirty="0">
                          <a:latin typeface="Calibri"/>
                          <a:ea typeface="Calibri"/>
                          <a:cs typeface="Times New Roman"/>
                        </a:rPr>
                        <a:t>Headache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3.56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2.56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-3.44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-4.44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-0.44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-0.44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1.56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1200"/>
                        </a:spcBef>
                        <a:spcAft>
                          <a:spcPts val="0"/>
                        </a:spcAft>
                      </a:pPr>
                      <a:r>
                        <a:rPr lang="en-US" sz="1100" kern="1200">
                          <a:solidFill>
                            <a:srgbClr val="000000"/>
                          </a:solidFill>
                          <a:latin typeface="Arial"/>
                          <a:ea typeface="Times New Roman"/>
                          <a:cs typeface="Times New Roman"/>
                        </a:rPr>
                        <a:t>-1.44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15000"/>
                        </a:lnSpc>
                        <a:spcBef>
                          <a:spcPts val="1200"/>
                        </a:spcBef>
                        <a:spcAft>
                          <a:spcPts val="0"/>
                        </a:spcAft>
                      </a:pPr>
                      <a:r>
                        <a:rPr lang="en-US" sz="1100" kern="1200" dirty="0">
                          <a:solidFill>
                            <a:srgbClr val="000000"/>
                          </a:solidFill>
                          <a:latin typeface="Arial"/>
                          <a:ea typeface="Times New Roman"/>
                          <a:cs typeface="Times New Roman"/>
                        </a:rPr>
                        <a:t>2.56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4658" name="Rectangle 71">
            <a:extLst>
              <a:ext uri="{FF2B5EF4-FFF2-40B4-BE49-F238E27FC236}">
                <a16:creationId xmlns:a16="http://schemas.microsoft.com/office/drawing/2014/main" id="{14BCEE38-1812-4DEE-9D70-A06DAEE7543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C050EA2-78D4-4B94-BADD-681C08784BFC}"/>
              </a:ext>
            </a:extLst>
          </p:cNvPr>
          <p:cNvSpPr>
            <a:spLocks noGrp="1"/>
          </p:cNvSpPr>
          <p:nvPr>
            <p:ph type="title"/>
          </p:nvPr>
        </p:nvSpPr>
        <p:spPr>
          <a:xfrm>
            <a:off x="1143000" y="762000"/>
            <a:ext cx="6858000" cy="655638"/>
          </a:xfrm>
        </p:spPr>
        <p:txBody>
          <a:bodyPr>
            <a:normAutofit fontScale="90000"/>
          </a:bodyPr>
          <a:lstStyle/>
          <a:p>
            <a:r>
              <a:rPr lang="en-US" altLang="en-US" b="1" dirty="0">
                <a:solidFill>
                  <a:srgbClr val="0033CC"/>
                </a:solidFill>
              </a:rPr>
              <a:t>PCA (Old data vs New data)</a:t>
            </a:r>
          </a:p>
        </p:txBody>
      </p:sp>
      <p:graphicFrame>
        <p:nvGraphicFramePr>
          <p:cNvPr id="25603" name="Object 9">
            <a:extLst>
              <a:ext uri="{FF2B5EF4-FFF2-40B4-BE49-F238E27FC236}">
                <a16:creationId xmlns:a16="http://schemas.microsoft.com/office/drawing/2014/main" id="{BCC243B3-B292-4339-95D8-141003363FE4}"/>
              </a:ext>
            </a:extLst>
          </p:cNvPr>
          <p:cNvGraphicFramePr>
            <a:graphicFrameLocks noGrp="1" noChangeAspect="1"/>
          </p:cNvGraphicFramePr>
          <p:nvPr>
            <p:ph idx="1"/>
          </p:nvPr>
        </p:nvGraphicFramePr>
        <p:xfrm>
          <a:off x="4368800" y="1981200"/>
          <a:ext cx="4318000" cy="4419600"/>
        </p:xfrm>
        <a:graphic>
          <a:graphicData uri="http://schemas.openxmlformats.org/presentationml/2006/ole">
            <mc:AlternateContent xmlns:mc="http://schemas.openxmlformats.org/markup-compatibility/2006">
              <mc:Choice xmlns:v="urn:schemas-microsoft-com:vml" Requires="v">
                <p:oleObj spid="_x0000_s2061" name="Chart" r:id="rId3" imgW="8315249" imgH="5010302" progId="Excel.Chart.8">
                  <p:embed/>
                </p:oleObj>
              </mc:Choice>
              <mc:Fallback>
                <p:oleObj name="Chart" r:id="rId3" imgW="8315249" imgH="5010302" progId="Excel.Chart.8">
                  <p:embed/>
                  <p:pic>
                    <p:nvPicPr>
                      <p:cNvPr id="25603" name="Object 9">
                        <a:extLst>
                          <a:ext uri="{FF2B5EF4-FFF2-40B4-BE49-F238E27FC236}">
                            <a16:creationId xmlns:a16="http://schemas.microsoft.com/office/drawing/2014/main" id="{BCC243B3-B292-4339-95D8-141003363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800" y="1981200"/>
                        <a:ext cx="4318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Chart 10">
            <a:extLst>
              <a:ext uri="{FF2B5EF4-FFF2-40B4-BE49-F238E27FC236}">
                <a16:creationId xmlns:a16="http://schemas.microsoft.com/office/drawing/2014/main" id="{57633E5D-6268-40CB-B677-5143DF8EF21B}"/>
              </a:ext>
            </a:extLst>
          </p:cNvPr>
          <p:cNvGraphicFramePr/>
          <p:nvPr/>
        </p:nvGraphicFramePr>
        <p:xfrm>
          <a:off x="384175" y="2063751"/>
          <a:ext cx="3886200" cy="3733800"/>
        </p:xfrm>
        <a:graphic>
          <a:graphicData uri="http://schemas.openxmlformats.org/drawingml/2006/chart">
            <c:chart xmlns:c="http://schemas.openxmlformats.org/drawingml/2006/chart" xmlns:r="http://schemas.openxmlformats.org/officeDocument/2006/relationships" r:id="rId5"/>
          </a:graphicData>
        </a:graphic>
      </p:graphicFrame>
      <p:sp>
        <p:nvSpPr>
          <p:cNvPr id="25605" name="TextBox 4">
            <a:extLst>
              <a:ext uri="{FF2B5EF4-FFF2-40B4-BE49-F238E27FC236}">
                <a16:creationId xmlns:a16="http://schemas.microsoft.com/office/drawing/2014/main" id="{ECE4B500-1427-44C4-A719-28EBA9C874D2}"/>
              </a:ext>
            </a:extLst>
          </p:cNvPr>
          <p:cNvSpPr txBox="1">
            <a:spLocks noChangeArrowheads="1"/>
          </p:cNvSpPr>
          <p:nvPr/>
        </p:nvSpPr>
        <p:spPr bwMode="auto">
          <a:xfrm>
            <a:off x="1676400" y="57912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Temperature</a:t>
            </a:r>
          </a:p>
        </p:txBody>
      </p:sp>
      <p:sp>
        <p:nvSpPr>
          <p:cNvPr id="25606" name="TextBox 5">
            <a:extLst>
              <a:ext uri="{FF2B5EF4-FFF2-40B4-BE49-F238E27FC236}">
                <a16:creationId xmlns:a16="http://schemas.microsoft.com/office/drawing/2014/main" id="{C6C4A682-503F-4763-B998-3BAB35E776CC}"/>
              </a:ext>
            </a:extLst>
          </p:cNvPr>
          <p:cNvSpPr txBox="1">
            <a:spLocks noChangeArrowheads="1"/>
          </p:cNvSpPr>
          <p:nvPr/>
        </p:nvSpPr>
        <p:spPr bwMode="auto">
          <a:xfrm rot="-5400000">
            <a:off x="-538956" y="3739356"/>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Headache</a:t>
            </a:r>
          </a:p>
        </p:txBody>
      </p:sp>
      <p:sp useBgFill="1">
        <p:nvSpPr>
          <p:cNvPr id="25607" name="TextBox 6">
            <a:extLst>
              <a:ext uri="{FF2B5EF4-FFF2-40B4-BE49-F238E27FC236}">
                <a16:creationId xmlns:a16="http://schemas.microsoft.com/office/drawing/2014/main" id="{287149AD-1CD7-4B9A-A74D-C95EC2A5865D}"/>
              </a:ext>
            </a:extLst>
          </p:cNvPr>
          <p:cNvSpPr txBox="1">
            <a:spLocks noChangeArrowheads="1"/>
          </p:cNvSpPr>
          <p:nvPr/>
        </p:nvSpPr>
        <p:spPr bwMode="auto">
          <a:xfrm>
            <a:off x="6324600" y="5867400"/>
            <a:ext cx="1752600" cy="369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FP1 (fever!)</a:t>
            </a:r>
          </a:p>
        </p:txBody>
      </p:sp>
      <p:sp useBgFill="1">
        <p:nvSpPr>
          <p:cNvPr id="25608" name="TextBox 5">
            <a:extLst>
              <a:ext uri="{FF2B5EF4-FFF2-40B4-BE49-F238E27FC236}">
                <a16:creationId xmlns:a16="http://schemas.microsoft.com/office/drawing/2014/main" id="{AFF4180C-8D67-424E-8D22-27B4D4BD41E3}"/>
              </a:ext>
            </a:extLst>
          </p:cNvPr>
          <p:cNvSpPr txBox="1">
            <a:spLocks noChangeArrowheads="1"/>
          </p:cNvSpPr>
          <p:nvPr/>
        </p:nvSpPr>
        <p:spPr bwMode="auto">
          <a:xfrm rot="-5400000">
            <a:off x="4033044" y="3586956"/>
            <a:ext cx="990600" cy="3698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FP2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BE1BB54-5198-4CCC-BABF-99EA4F6AF558}"/>
              </a:ext>
            </a:extLst>
          </p:cNvPr>
          <p:cNvSpPr>
            <a:spLocks noGrp="1"/>
          </p:cNvSpPr>
          <p:nvPr>
            <p:ph type="title"/>
          </p:nvPr>
        </p:nvSpPr>
        <p:spPr>
          <a:xfrm>
            <a:off x="381000" y="2819400"/>
            <a:ext cx="8229600" cy="1143000"/>
          </a:xfrm>
        </p:spPr>
        <p:txBody>
          <a:bodyPr/>
          <a:lstStyle/>
          <a:p>
            <a:r>
              <a:rPr lang="en-ZA" altLang="en-US" b="1" dirty="0">
                <a:solidFill>
                  <a:srgbClr val="0033CC"/>
                </a:solidFill>
              </a:rPr>
              <a:t>Some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914400"/>
            <a:ext cx="8458200" cy="2590800"/>
          </a:xfrm>
        </p:spPr>
        <p:txBody>
          <a:bodyPr>
            <a:noAutofit/>
          </a:bodyPr>
          <a:lstStyle/>
          <a:p>
            <a:r>
              <a:rPr lang="en-US" sz="6000" b="1" dirty="0">
                <a:solidFill>
                  <a:srgbClr val="0033CC"/>
                </a:solidFill>
              </a:rPr>
              <a:t>Data Classification and </a:t>
            </a:r>
            <a:br>
              <a:rPr lang="en-US" sz="6000" b="1" dirty="0">
                <a:solidFill>
                  <a:srgbClr val="0033CC"/>
                </a:solidFill>
              </a:rPr>
            </a:br>
            <a:r>
              <a:rPr lang="en-US" sz="6000" b="1" dirty="0">
                <a:solidFill>
                  <a:srgbClr val="0033CC"/>
                </a:solidFill>
              </a:rPr>
              <a:t>Cluster Analysis</a:t>
            </a:r>
          </a:p>
        </p:txBody>
      </p:sp>
      <p:sp>
        <p:nvSpPr>
          <p:cNvPr id="3" name="Subtitle 2"/>
          <p:cNvSpPr>
            <a:spLocks noGrp="1"/>
          </p:cNvSpPr>
          <p:nvPr>
            <p:ph type="subTitle" idx="1"/>
          </p:nvPr>
        </p:nvSpPr>
        <p:spPr>
          <a:xfrm>
            <a:off x="1371600" y="3886200"/>
            <a:ext cx="7086600" cy="1752600"/>
          </a:xfrm>
        </p:spPr>
        <p:txBody>
          <a:bodyPr/>
          <a:lstStyle/>
          <a:p>
            <a:pPr>
              <a:lnSpc>
                <a:spcPct val="80000"/>
              </a:lnSpc>
            </a:pPr>
            <a:r>
              <a:rPr lang="en-US" dirty="0"/>
              <a:t>Babatunde J. Abiodun </a:t>
            </a:r>
          </a:p>
          <a:p>
            <a:pPr>
              <a:lnSpc>
                <a:spcPct val="80000"/>
              </a:lnSpc>
            </a:pPr>
            <a:r>
              <a:rPr lang="en-US" dirty="0">
                <a:hlinkClick r:id="rId2"/>
              </a:rPr>
              <a:t>babiodun@csag.uct.ac.za</a:t>
            </a:r>
            <a:endParaRPr lang="en-US" dirty="0"/>
          </a:p>
          <a:p>
            <a:endParaRPr lang="en-US"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E4B437C-C601-4335-9711-186153B88AFA}"/>
              </a:ext>
            </a:extLst>
          </p:cNvPr>
          <p:cNvSpPr>
            <a:spLocks noGrp="1"/>
          </p:cNvSpPr>
          <p:nvPr>
            <p:ph type="ctrTitle"/>
          </p:nvPr>
        </p:nvSpPr>
        <p:spPr>
          <a:xfrm>
            <a:off x="838200" y="1752600"/>
            <a:ext cx="7772400" cy="1470025"/>
          </a:xfrm>
        </p:spPr>
        <p:txBody>
          <a:bodyPr/>
          <a:lstStyle/>
          <a:p>
            <a:r>
              <a:rPr lang="en-ZA" altLang="en-US"/>
              <a:t>PCA Part 2: </a:t>
            </a:r>
            <a:br>
              <a:rPr lang="en-ZA" altLang="en-US"/>
            </a:br>
            <a:r>
              <a:rPr lang="en-ZA" altLang="en-US"/>
              <a:t>Some Applications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B474A14E-3216-4063-A6A5-DC317DEAA9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381" t="16457" r="2550" b="7944"/>
          <a:stretch>
            <a:fillRect/>
          </a:stretch>
        </p:blipFill>
        <p:spPr>
          <a:xfrm>
            <a:off x="228600" y="609600"/>
            <a:ext cx="8686800" cy="6019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a:extLst>
              <a:ext uri="{FF2B5EF4-FFF2-40B4-BE49-F238E27FC236}">
                <a16:creationId xmlns:a16="http://schemas.microsoft.com/office/drawing/2014/main" id="{AD480175-D0C4-4841-903B-2B65AEF497F8}"/>
              </a:ext>
            </a:extLst>
          </p:cNvPr>
          <p:cNvSpPr>
            <a:spLocks noGrp="1"/>
          </p:cNvSpPr>
          <p:nvPr>
            <p:ph type="title"/>
          </p:nvPr>
        </p:nvSpPr>
        <p:spPr/>
        <p:txBody>
          <a:bodyPr/>
          <a:lstStyle/>
          <a:p>
            <a:pPr algn="l"/>
            <a:r>
              <a:rPr lang="en-ZA" altLang="en-US"/>
              <a:t>Yield Groups</a:t>
            </a:r>
          </a:p>
        </p:txBody>
      </p:sp>
      <p:pic>
        <p:nvPicPr>
          <p:cNvPr id="29699" name="Content Placeholder 3" descr="C:\Users\Julio\Desktop\UCT 2013\UCT Work\Publication 2\Figs\Robertson\Figure 1 Julya.jpg">
            <a:extLst>
              <a:ext uri="{FF2B5EF4-FFF2-40B4-BE49-F238E27FC236}">
                <a16:creationId xmlns:a16="http://schemas.microsoft.com/office/drawing/2014/main" id="{9758B096-C943-4515-83DA-11321BEFC085}"/>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24300" y="122238"/>
            <a:ext cx="5184775" cy="6735762"/>
          </a:xfrm>
        </p:spPr>
      </p:pic>
      <p:sp>
        <p:nvSpPr>
          <p:cNvPr id="5" name="TextBox 4">
            <a:extLst>
              <a:ext uri="{FF2B5EF4-FFF2-40B4-BE49-F238E27FC236}">
                <a16:creationId xmlns:a16="http://schemas.microsoft.com/office/drawing/2014/main" id="{88935EA4-8EF9-4612-BDB7-1F61CAF121D9}"/>
              </a:ext>
            </a:extLst>
          </p:cNvPr>
          <p:cNvSpPr txBox="1"/>
          <p:nvPr/>
        </p:nvSpPr>
        <p:spPr>
          <a:xfrm>
            <a:off x="249238" y="2601913"/>
            <a:ext cx="3384550" cy="1477962"/>
          </a:xfrm>
          <a:prstGeom prst="rect">
            <a:avLst/>
          </a:prstGeom>
          <a:noFill/>
        </p:spPr>
        <p:txBody>
          <a:bodyPr>
            <a:spAutoFit/>
          </a:bodyPr>
          <a:lstStyle/>
          <a:p>
            <a:pPr eaLnBrk="1" hangingPunct="1">
              <a:defRPr/>
            </a:pPr>
            <a:r>
              <a:rPr lang="en-ZA" dirty="0">
                <a:latin typeface="Arial" charset="0"/>
                <a:cs typeface="Arial" charset="0"/>
              </a:rPr>
              <a:t>Robertson</a:t>
            </a:r>
          </a:p>
          <a:p>
            <a:pPr marL="285750" indent="-285750" eaLnBrk="1" hangingPunct="1">
              <a:buFont typeface="Arial" panose="020B0604020202020204" pitchFamily="34" charset="0"/>
              <a:buChar char="•"/>
              <a:defRPr/>
            </a:pPr>
            <a:r>
              <a:rPr lang="en-ZA" dirty="0">
                <a:latin typeface="Arial" charset="0"/>
                <a:cs typeface="Arial" charset="0"/>
              </a:rPr>
              <a:t>PCA  jointly explains 62% of variance in the data </a:t>
            </a:r>
          </a:p>
          <a:p>
            <a:pPr marL="285750" indent="-285750" eaLnBrk="1" hangingPunct="1">
              <a:buFont typeface="Arial" panose="020B0604020202020204" pitchFamily="34" charset="0"/>
              <a:buChar char="•"/>
              <a:defRPr/>
            </a:pPr>
            <a:endParaRPr lang="en-ZA" dirty="0">
              <a:latin typeface="Arial" charset="0"/>
              <a:cs typeface="Arial" charset="0"/>
            </a:endParaRPr>
          </a:p>
          <a:p>
            <a:pPr eaLnBrk="1" hangingPunct="1">
              <a:defRPr/>
            </a:pPr>
            <a:endParaRPr lang="en-ZA" dirty="0">
              <a:latin typeface="Arial" charset="0"/>
              <a:cs typeface="Arial"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C:\Users\Julio\Desktop\UCT 2013\UCT Work\Publication 2\Figs\Olifants\Olifants Yield Graphs.jpg">
            <a:extLst>
              <a:ext uri="{FF2B5EF4-FFF2-40B4-BE49-F238E27FC236}">
                <a16:creationId xmlns:a16="http://schemas.microsoft.com/office/drawing/2014/main" id="{F6D313F8-7946-439B-94F7-7D69CA2B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115888"/>
            <a:ext cx="6586537"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187809A-C722-45B4-86C5-E656C2DBF03D}"/>
              </a:ext>
            </a:extLst>
          </p:cNvPr>
          <p:cNvSpPr txBox="1"/>
          <p:nvPr/>
        </p:nvSpPr>
        <p:spPr>
          <a:xfrm>
            <a:off x="107950" y="2514600"/>
            <a:ext cx="2303463" cy="1477963"/>
          </a:xfrm>
          <a:prstGeom prst="rect">
            <a:avLst/>
          </a:prstGeom>
          <a:noFill/>
        </p:spPr>
        <p:txBody>
          <a:bodyPr>
            <a:spAutoFit/>
          </a:bodyPr>
          <a:lstStyle/>
          <a:p>
            <a:pPr eaLnBrk="1" hangingPunct="1">
              <a:defRPr/>
            </a:pPr>
            <a:r>
              <a:rPr lang="en-ZA" dirty="0">
                <a:latin typeface="Arial" charset="0"/>
                <a:cs typeface="Arial" charset="0"/>
              </a:rPr>
              <a:t>Olifants River</a:t>
            </a:r>
          </a:p>
          <a:p>
            <a:pPr marL="285750" indent="-285750" eaLnBrk="1" hangingPunct="1">
              <a:buFont typeface="Arial" panose="020B0604020202020204" pitchFamily="34" charset="0"/>
              <a:buChar char="•"/>
              <a:defRPr/>
            </a:pPr>
            <a:r>
              <a:rPr lang="en-ZA" dirty="0">
                <a:latin typeface="Arial" charset="0"/>
                <a:cs typeface="Arial" charset="0"/>
              </a:rPr>
              <a:t>PCA jointly explains 83% of variance in the data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C:\Users\Julio\Desktop\UCT 2013\UCT Work\Publication 2\Figs\Stellenbosch\Stellies yield Graphs.jpg">
            <a:extLst>
              <a:ext uri="{FF2B5EF4-FFF2-40B4-BE49-F238E27FC236}">
                <a16:creationId xmlns:a16="http://schemas.microsoft.com/office/drawing/2014/main" id="{F43A037A-9D26-4E5B-8413-9EEB33B9C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11113"/>
            <a:ext cx="5292725"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A3D7BC3-0352-4601-BAB1-1FCBEDA8AB13}"/>
              </a:ext>
            </a:extLst>
          </p:cNvPr>
          <p:cNvSpPr txBox="1"/>
          <p:nvPr/>
        </p:nvSpPr>
        <p:spPr>
          <a:xfrm>
            <a:off x="277813" y="2500313"/>
            <a:ext cx="3313112" cy="923925"/>
          </a:xfrm>
          <a:prstGeom prst="rect">
            <a:avLst/>
          </a:prstGeom>
          <a:noFill/>
        </p:spPr>
        <p:txBody>
          <a:bodyPr>
            <a:spAutoFit/>
          </a:bodyPr>
          <a:lstStyle/>
          <a:p>
            <a:pPr eaLnBrk="1" hangingPunct="1">
              <a:defRPr/>
            </a:pPr>
            <a:r>
              <a:rPr lang="en-ZA" dirty="0">
                <a:latin typeface="Arial" charset="0"/>
                <a:cs typeface="Arial" charset="0"/>
              </a:rPr>
              <a:t>Stellenbosch</a:t>
            </a:r>
          </a:p>
          <a:p>
            <a:pPr marL="285750" indent="-285750" eaLnBrk="1" hangingPunct="1">
              <a:buFont typeface="Arial" panose="020B0604020202020204" pitchFamily="34" charset="0"/>
              <a:buChar char="•"/>
              <a:defRPr/>
            </a:pPr>
            <a:r>
              <a:rPr lang="en-ZA" dirty="0">
                <a:latin typeface="Arial" charset="0"/>
                <a:cs typeface="Arial" charset="0"/>
              </a:rPr>
              <a:t>PCA jointly explains 72% of variance in the data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9D6C573-A84F-4728-9FA5-F1416BA865EE}"/>
              </a:ext>
            </a:extLst>
          </p:cNvPr>
          <p:cNvSpPr>
            <a:spLocks noGrp="1"/>
          </p:cNvSpPr>
          <p:nvPr>
            <p:ph type="title"/>
          </p:nvPr>
        </p:nvSpPr>
        <p:spPr>
          <a:xfrm>
            <a:off x="457200" y="152400"/>
            <a:ext cx="8229600" cy="563563"/>
          </a:xfrm>
        </p:spPr>
        <p:txBody>
          <a:bodyPr>
            <a:normAutofit fontScale="90000"/>
          </a:bodyPr>
          <a:lstStyle/>
          <a:p>
            <a:r>
              <a:rPr lang="en-ZA" altLang="en-US"/>
              <a:t>Re-union Island (Solar Radiation)</a:t>
            </a:r>
          </a:p>
        </p:txBody>
      </p:sp>
      <p:pic>
        <p:nvPicPr>
          <p:cNvPr id="33795" name="Picture 2">
            <a:extLst>
              <a:ext uri="{FF2B5EF4-FFF2-40B4-BE49-F238E27FC236}">
                <a16:creationId xmlns:a16="http://schemas.microsoft.com/office/drawing/2014/main" id="{E50FC8D9-B97B-45F4-94DE-30C75BFA2E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852488"/>
            <a:ext cx="8229600" cy="57769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860E1DAA-79DA-4EBC-9017-FB69056F9021}"/>
              </a:ext>
            </a:extLst>
          </p:cNvPr>
          <p:cNvSpPr>
            <a:spLocks noGrp="1"/>
          </p:cNvSpPr>
          <p:nvPr>
            <p:ph type="title"/>
          </p:nvPr>
        </p:nvSpPr>
        <p:spPr>
          <a:xfrm>
            <a:off x="533400" y="9525"/>
            <a:ext cx="8229600" cy="676275"/>
          </a:xfrm>
        </p:spPr>
        <p:txBody>
          <a:bodyPr>
            <a:normAutofit fontScale="90000"/>
          </a:bodyPr>
          <a:lstStyle/>
          <a:p>
            <a:r>
              <a:rPr lang="en-ZA" altLang="en-US"/>
              <a:t>Drought Modes</a:t>
            </a:r>
          </a:p>
        </p:txBody>
      </p:sp>
      <p:pic>
        <p:nvPicPr>
          <p:cNvPr id="34819" name="Content Placeholder 3" descr="Fig2p1.gif">
            <a:extLst>
              <a:ext uri="{FF2B5EF4-FFF2-40B4-BE49-F238E27FC236}">
                <a16:creationId xmlns:a16="http://schemas.microsoft.com/office/drawing/2014/main" id="{EEAD2B8F-4063-46EE-92AE-383A3446018C}"/>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l="14474" t="17647" r="23610" b="11359"/>
          <a:stretch>
            <a:fillRect/>
          </a:stretch>
        </p:blipFill>
        <p:spPr>
          <a:xfrm>
            <a:off x="304800" y="685800"/>
            <a:ext cx="8458200" cy="5440363"/>
          </a:xfrm>
        </p:spPr>
      </p:pic>
      <p:sp>
        <p:nvSpPr>
          <p:cNvPr id="34820" name="TextBox 4">
            <a:extLst>
              <a:ext uri="{FF2B5EF4-FFF2-40B4-BE49-F238E27FC236}">
                <a16:creationId xmlns:a16="http://schemas.microsoft.com/office/drawing/2014/main" id="{80F32E27-D147-47DF-ABD5-3DB9145C03C2}"/>
              </a:ext>
            </a:extLst>
          </p:cNvPr>
          <p:cNvSpPr txBox="1">
            <a:spLocks noChangeArrowheads="1"/>
          </p:cNvSpPr>
          <p:nvPr/>
        </p:nvSpPr>
        <p:spPr bwMode="auto">
          <a:xfrm>
            <a:off x="4800600" y="64008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b="1">
                <a:latin typeface="Arial" panose="020B0604020202020204" pitchFamily="34" charset="0"/>
              </a:rPr>
              <a:t>Ujeneza and Abiodun (2015)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ZA" b="1" dirty="0">
                <a:solidFill>
                  <a:srgbClr val="0033CC"/>
                </a:solidFill>
              </a:rPr>
              <a:t>Practical</a:t>
            </a:r>
            <a:br>
              <a:rPr lang="en-ZA" b="1" dirty="0">
                <a:solidFill>
                  <a:srgbClr val="0033CC"/>
                </a:solidFill>
              </a:rPr>
            </a:br>
            <a:r>
              <a:rPr lang="en-ZA" b="1" dirty="0">
                <a:solidFill>
                  <a:srgbClr val="0033CC"/>
                </a:solidFill>
              </a:rPr>
              <a:t>Using </a:t>
            </a:r>
            <a:r>
              <a:rPr lang="en-ZA" b="1" dirty="0" err="1">
                <a:solidFill>
                  <a:srgbClr val="0033CC"/>
                </a:solidFill>
              </a:rPr>
              <a:t>Stastistical</a:t>
            </a:r>
            <a:r>
              <a:rPr lang="en-ZA" b="1" dirty="0">
                <a:solidFill>
                  <a:srgbClr val="0033CC"/>
                </a:solidFill>
              </a:rPr>
              <a:t> or other software</a:t>
            </a:r>
          </a:p>
        </p:txBody>
      </p:sp>
      <p:sp>
        <p:nvSpPr>
          <p:cNvPr id="3" name="Content Placeholder 2"/>
          <p:cNvSpPr>
            <a:spLocks noGrp="1"/>
          </p:cNvSpPr>
          <p:nvPr>
            <p:ph idx="1"/>
          </p:nvPr>
        </p:nvSpPr>
        <p:spPr>
          <a:xfrm>
            <a:off x="304800" y="1600200"/>
            <a:ext cx="8382000" cy="4953000"/>
          </a:xfrm>
        </p:spPr>
        <p:txBody>
          <a:bodyPr>
            <a:normAutofit/>
          </a:bodyPr>
          <a:lstStyle/>
          <a:p>
            <a:r>
              <a:rPr lang="en-ZA" dirty="0"/>
              <a:t>Notes: </a:t>
            </a:r>
            <a:br>
              <a:rPr lang="en-ZA" dirty="0"/>
            </a:br>
            <a:r>
              <a:rPr lang="en-ZA" dirty="0"/>
              <a:t>- </a:t>
            </a:r>
            <a:r>
              <a:rPr lang="en-ZA" sz="2400" dirty="0"/>
              <a:t>In your data matrix, you may cluster rows </a:t>
            </a:r>
            <a:r>
              <a:rPr lang="en-ZA" sz="2400" u="sng" dirty="0"/>
              <a:t>or</a:t>
            </a:r>
            <a:r>
              <a:rPr lang="en-ZA" sz="2400" dirty="0"/>
              <a:t> columns -- this influences the dimensionality of your data space </a:t>
            </a:r>
            <a:br>
              <a:rPr lang="en-ZA" sz="2400" dirty="0"/>
            </a:br>
            <a:r>
              <a:rPr lang="en-ZA" sz="2400" dirty="0"/>
              <a:t>- Choice of algorithm is subjective and influences the result </a:t>
            </a:r>
            <a:br>
              <a:rPr lang="en-ZA" sz="2400" dirty="0"/>
            </a:br>
            <a:r>
              <a:rPr lang="en-ZA" sz="2400" dirty="0"/>
              <a:t>- Euclidian distances which assume </a:t>
            </a:r>
            <a:r>
              <a:rPr lang="en-ZA" sz="2400" dirty="0" err="1"/>
              <a:t>orthogonality</a:t>
            </a:r>
            <a:r>
              <a:rPr lang="en-ZA" sz="2400" dirty="0"/>
              <a:t> are generally used </a:t>
            </a:r>
            <a:br>
              <a:rPr lang="en-ZA" sz="2400" dirty="0"/>
            </a:br>
            <a:r>
              <a:rPr lang="en-ZA" sz="2400" dirty="0"/>
              <a:t>- Other more sophisticated non-linear techniques will be explored later.</a:t>
            </a:r>
          </a:p>
          <a:p>
            <a:endParaRPr lang="en-ZA"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E503-60EB-4930-ACCF-DFB1A00A1BD9}"/>
              </a:ext>
            </a:extLst>
          </p:cNvPr>
          <p:cNvSpPr>
            <a:spLocks noGrp="1"/>
          </p:cNvSpPr>
          <p:nvPr>
            <p:ph type="ctrTitle"/>
          </p:nvPr>
        </p:nvSpPr>
        <p:spPr/>
        <p:txBody>
          <a:bodyPr/>
          <a:lstStyle/>
          <a:p>
            <a:r>
              <a:rPr lang="en-US" dirty="0"/>
              <a:t>Self-Organizing Maps</a:t>
            </a:r>
          </a:p>
        </p:txBody>
      </p:sp>
    </p:spTree>
    <p:extLst>
      <p:ext uri="{BB962C8B-B14F-4D97-AF65-F5344CB8AC3E}">
        <p14:creationId xmlns:p14="http://schemas.microsoft.com/office/powerpoint/2010/main" val="800526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B278-8423-45BF-9B04-C623CA4EB659}"/>
              </a:ext>
            </a:extLst>
          </p:cNvPr>
          <p:cNvSpPr>
            <a:spLocks noGrp="1"/>
          </p:cNvSpPr>
          <p:nvPr>
            <p:ph type="title"/>
          </p:nvPr>
        </p:nvSpPr>
        <p:spPr/>
        <p:txBody>
          <a:bodyPr/>
          <a:lstStyle/>
          <a:p>
            <a:r>
              <a:rPr lang="en-US" dirty="0"/>
              <a:t>What is a Self-Organizing Map?</a:t>
            </a:r>
          </a:p>
        </p:txBody>
      </p:sp>
      <p:sp>
        <p:nvSpPr>
          <p:cNvPr id="3" name="Content Placeholder 2">
            <a:extLst>
              <a:ext uri="{FF2B5EF4-FFF2-40B4-BE49-F238E27FC236}">
                <a16:creationId xmlns:a16="http://schemas.microsoft.com/office/drawing/2014/main" id="{51156EF5-3732-4352-9E35-32D3192A28F3}"/>
              </a:ext>
            </a:extLst>
          </p:cNvPr>
          <p:cNvSpPr>
            <a:spLocks noGrp="1"/>
          </p:cNvSpPr>
          <p:nvPr>
            <p:ph idx="1"/>
          </p:nvPr>
        </p:nvSpPr>
        <p:spPr/>
        <p:txBody>
          <a:bodyPr>
            <a:normAutofit lnSpcReduction="10000"/>
          </a:bodyPr>
          <a:lstStyle/>
          <a:p>
            <a:r>
              <a:rPr lang="en-US" dirty="0"/>
              <a:t> A Self-Organizing Maps (SOM) is a form of </a:t>
            </a:r>
            <a:r>
              <a:rPr lang="en-US" dirty="0">
                <a:solidFill>
                  <a:srgbClr val="FF0000"/>
                </a:solidFill>
              </a:rPr>
              <a:t>Artificial Neural Network(ANN)</a:t>
            </a:r>
          </a:p>
          <a:p>
            <a:r>
              <a:rPr lang="en-US" dirty="0"/>
              <a:t>It uses </a:t>
            </a:r>
            <a:r>
              <a:rPr lang="en-US" dirty="0">
                <a:solidFill>
                  <a:srgbClr val="FF0000"/>
                </a:solidFill>
              </a:rPr>
              <a:t>unsupervised</a:t>
            </a:r>
            <a:r>
              <a:rPr lang="en-US" dirty="0"/>
              <a:t> learning </a:t>
            </a:r>
          </a:p>
          <a:p>
            <a:r>
              <a:rPr lang="en-US" dirty="0"/>
              <a:t>It used for data clustering, visualization and dimensionality reduction</a:t>
            </a:r>
          </a:p>
          <a:p>
            <a:r>
              <a:rPr lang="en-US" dirty="0"/>
              <a:t>It takes a high dimensional data as input and reduces it to a low-dimensional (typically two-dimensional) input space of training samples called maps.</a:t>
            </a:r>
          </a:p>
        </p:txBody>
      </p:sp>
    </p:spTree>
    <p:extLst>
      <p:ext uri="{BB962C8B-B14F-4D97-AF65-F5344CB8AC3E}">
        <p14:creationId xmlns:p14="http://schemas.microsoft.com/office/powerpoint/2010/main" val="188594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2590800"/>
            <a:ext cx="8229600" cy="1143000"/>
          </a:xfrm>
        </p:spPr>
        <p:txBody>
          <a:bodyPr>
            <a:noAutofit/>
          </a:bodyPr>
          <a:lstStyle/>
          <a:p>
            <a:r>
              <a:rPr lang="en-US" sz="8000" b="1" dirty="0">
                <a:solidFill>
                  <a:srgbClr val="0033CC"/>
                </a:solidFill>
              </a:rPr>
              <a:t>Data Classification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4327-1C39-4765-B546-E0BF53860CAE}"/>
              </a:ext>
            </a:extLst>
          </p:cNvPr>
          <p:cNvSpPr>
            <a:spLocks noGrp="1"/>
          </p:cNvSpPr>
          <p:nvPr>
            <p:ph type="title"/>
          </p:nvPr>
        </p:nvSpPr>
        <p:spPr/>
        <p:txBody>
          <a:bodyPr>
            <a:normAutofit fontScale="90000"/>
          </a:bodyPr>
          <a:lstStyle/>
          <a:p>
            <a:r>
              <a:rPr lang="en-US" dirty="0"/>
              <a:t>What is an Artificial Neural Network</a:t>
            </a:r>
          </a:p>
        </p:txBody>
      </p:sp>
      <p:pic>
        <p:nvPicPr>
          <p:cNvPr id="6" name="Content Placeholder 5">
            <a:extLst>
              <a:ext uri="{FF2B5EF4-FFF2-40B4-BE49-F238E27FC236}">
                <a16:creationId xmlns:a16="http://schemas.microsoft.com/office/drawing/2014/main" id="{FBA186FE-2958-42BB-A273-5DB05BCC93E2}"/>
              </a:ext>
            </a:extLst>
          </p:cNvPr>
          <p:cNvPicPr>
            <a:picLocks noGrp="1" noChangeAspect="1"/>
          </p:cNvPicPr>
          <p:nvPr>
            <p:ph idx="1"/>
          </p:nvPr>
        </p:nvPicPr>
        <p:blipFill>
          <a:blip r:embed="rId2"/>
          <a:stretch>
            <a:fillRect/>
          </a:stretch>
        </p:blipFill>
        <p:spPr>
          <a:xfrm>
            <a:off x="5791199" y="1687066"/>
            <a:ext cx="3058267" cy="2732534"/>
          </a:xfrm>
          <a:prstGeom prst="rect">
            <a:avLst/>
          </a:prstGeom>
        </p:spPr>
      </p:pic>
      <p:pic>
        <p:nvPicPr>
          <p:cNvPr id="3" name="Picture 2">
            <a:extLst>
              <a:ext uri="{FF2B5EF4-FFF2-40B4-BE49-F238E27FC236}">
                <a16:creationId xmlns:a16="http://schemas.microsoft.com/office/drawing/2014/main" id="{0A8D9E5A-F7DB-4D0C-8963-B6F82CF465F5}"/>
              </a:ext>
            </a:extLst>
          </p:cNvPr>
          <p:cNvPicPr>
            <a:picLocks noChangeAspect="1"/>
          </p:cNvPicPr>
          <p:nvPr/>
        </p:nvPicPr>
        <p:blipFill>
          <a:blip r:embed="rId3"/>
          <a:stretch>
            <a:fillRect/>
          </a:stretch>
        </p:blipFill>
        <p:spPr>
          <a:xfrm>
            <a:off x="304800" y="1417638"/>
            <a:ext cx="5079535" cy="3276600"/>
          </a:xfrm>
          <a:prstGeom prst="rect">
            <a:avLst/>
          </a:prstGeom>
        </p:spPr>
      </p:pic>
      <p:pic>
        <p:nvPicPr>
          <p:cNvPr id="4" name="Picture 3">
            <a:extLst>
              <a:ext uri="{FF2B5EF4-FFF2-40B4-BE49-F238E27FC236}">
                <a16:creationId xmlns:a16="http://schemas.microsoft.com/office/drawing/2014/main" id="{EC2AEB3A-E5C9-4124-BF69-5CEBCF2F4E09}"/>
              </a:ext>
            </a:extLst>
          </p:cNvPr>
          <p:cNvPicPr>
            <a:picLocks noChangeAspect="1"/>
          </p:cNvPicPr>
          <p:nvPr/>
        </p:nvPicPr>
        <p:blipFill>
          <a:blip r:embed="rId4"/>
          <a:stretch>
            <a:fillRect/>
          </a:stretch>
        </p:blipFill>
        <p:spPr>
          <a:xfrm>
            <a:off x="1244540" y="4963666"/>
            <a:ext cx="6414530" cy="1619696"/>
          </a:xfrm>
          <a:prstGeom prst="rect">
            <a:avLst/>
          </a:prstGeom>
        </p:spPr>
      </p:pic>
    </p:spTree>
    <p:extLst>
      <p:ext uri="{BB962C8B-B14F-4D97-AF65-F5344CB8AC3E}">
        <p14:creationId xmlns:p14="http://schemas.microsoft.com/office/powerpoint/2010/main" val="396632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59702D8-7AA0-4E55-AF90-1A882E582C5C}"/>
              </a:ext>
            </a:extLst>
          </p:cNvPr>
          <p:cNvSpPr>
            <a:spLocks noGrp="1"/>
          </p:cNvSpPr>
          <p:nvPr>
            <p:ph type="title"/>
          </p:nvPr>
        </p:nvSpPr>
        <p:spPr/>
        <p:txBody>
          <a:bodyPr/>
          <a:lstStyle/>
          <a:p>
            <a:pPr eaLnBrk="1" hangingPunct="1"/>
            <a:r>
              <a:rPr lang="en-ZA" altLang="en-US" sz="3200"/>
              <a:t>Self-Organising Maps</a:t>
            </a:r>
            <a:endParaRPr lang="en-GB" altLang="en-US" sz="3200"/>
          </a:p>
        </p:txBody>
      </p:sp>
      <p:sp>
        <p:nvSpPr>
          <p:cNvPr id="5123" name="Rectangle 3">
            <a:extLst>
              <a:ext uri="{FF2B5EF4-FFF2-40B4-BE49-F238E27FC236}">
                <a16:creationId xmlns:a16="http://schemas.microsoft.com/office/drawing/2014/main" id="{B7194A0C-611E-4B5C-9E03-56140848E491}"/>
              </a:ext>
            </a:extLst>
          </p:cNvPr>
          <p:cNvSpPr>
            <a:spLocks noGrp="1"/>
          </p:cNvSpPr>
          <p:nvPr>
            <p:ph type="body" idx="1"/>
          </p:nvPr>
        </p:nvSpPr>
        <p:spPr/>
        <p:txBody>
          <a:bodyPr/>
          <a:lstStyle/>
          <a:p>
            <a:pPr eaLnBrk="1" hangingPunct="1">
              <a:lnSpc>
                <a:spcPct val="80000"/>
              </a:lnSpc>
            </a:pPr>
            <a:r>
              <a:rPr lang="en-ZA" altLang="en-US" sz="2000"/>
              <a:t>Invented by Teuvo Kohonen.</a:t>
            </a:r>
          </a:p>
          <a:p>
            <a:pPr eaLnBrk="1" hangingPunct="1">
              <a:lnSpc>
                <a:spcPct val="80000"/>
              </a:lnSpc>
            </a:pPr>
            <a:endParaRPr lang="en-ZA" altLang="en-US" sz="2000"/>
          </a:p>
          <a:p>
            <a:pPr eaLnBrk="1" hangingPunct="1">
              <a:lnSpc>
                <a:spcPct val="80000"/>
              </a:lnSpc>
            </a:pPr>
            <a:r>
              <a:rPr lang="en-ZA" altLang="en-US" sz="2000"/>
              <a:t>Unsupervised ANN using competitive learning.</a:t>
            </a:r>
          </a:p>
          <a:p>
            <a:pPr eaLnBrk="1" hangingPunct="1">
              <a:lnSpc>
                <a:spcPct val="80000"/>
              </a:lnSpc>
            </a:pPr>
            <a:endParaRPr lang="en-ZA" altLang="en-US" sz="2000"/>
          </a:p>
          <a:p>
            <a:pPr eaLnBrk="1" hangingPunct="1">
              <a:lnSpc>
                <a:spcPct val="80000"/>
              </a:lnSpc>
            </a:pPr>
            <a:r>
              <a:rPr lang="en-ZA" altLang="en-US" sz="2000"/>
              <a:t>Provide mechanism for visualising complex relationships in multi-dimensional data sets. </a:t>
            </a:r>
          </a:p>
          <a:p>
            <a:pPr eaLnBrk="1" hangingPunct="1">
              <a:lnSpc>
                <a:spcPct val="80000"/>
              </a:lnSpc>
              <a:buFont typeface="Wingdings" panose="05000000000000000000" pitchFamily="2" charset="2"/>
              <a:buNone/>
            </a:pPr>
            <a:endParaRPr lang="en-ZA" altLang="en-US" sz="2000"/>
          </a:p>
          <a:p>
            <a:pPr eaLnBrk="1" hangingPunct="1">
              <a:lnSpc>
                <a:spcPct val="80000"/>
              </a:lnSpc>
            </a:pPr>
            <a:r>
              <a:rPr lang="en-ZA" altLang="en-US" sz="2000"/>
              <a:t>A tool used for clustering, visualisation and dimension reduction.</a:t>
            </a:r>
          </a:p>
          <a:p>
            <a:pPr eaLnBrk="1" hangingPunct="1">
              <a:lnSpc>
                <a:spcPct val="80000"/>
              </a:lnSpc>
              <a:buFont typeface="Wingdings" panose="05000000000000000000" pitchFamily="2" charset="2"/>
              <a:buNone/>
            </a:pPr>
            <a:endParaRPr lang="en-ZA" altLang="en-US" sz="2000"/>
          </a:p>
          <a:p>
            <a:pPr eaLnBrk="1" hangingPunct="1">
              <a:lnSpc>
                <a:spcPct val="80000"/>
              </a:lnSpc>
              <a:buFont typeface="Wingdings" panose="05000000000000000000" pitchFamily="2" charset="2"/>
              <a:buNone/>
            </a:pPr>
            <a:r>
              <a:rPr lang="en-ZA" altLang="en-US" sz="2000"/>
              <a:t>“Given an </a:t>
            </a:r>
            <a:r>
              <a:rPr lang="en-ZA" altLang="en-US" sz="2000" i="1"/>
              <a:t>N</a:t>
            </a:r>
            <a:r>
              <a:rPr lang="en-ZA" altLang="en-US" sz="2000"/>
              <a:t>-dimensional cloud of data points, the SOM will seek to place an arbitrary number of nodes within the data space such that the distribution of nodes is representative of the multi-dimensional distribution function, with the nodes being more closely spaced in regions of high data densities”</a:t>
            </a:r>
            <a:endParaRPr lang="en-GB" altLang="en-US"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E3C89EB-5343-42EF-94AB-4BDAF639CCB7}"/>
              </a:ext>
            </a:extLst>
          </p:cNvPr>
          <p:cNvSpPr>
            <a:spLocks noGrp="1"/>
          </p:cNvSpPr>
          <p:nvPr>
            <p:ph type="title"/>
          </p:nvPr>
        </p:nvSpPr>
        <p:spPr/>
        <p:txBody>
          <a:bodyPr/>
          <a:lstStyle/>
          <a:p>
            <a:r>
              <a:rPr lang="en-US" altLang="en-US"/>
              <a:t>SOM Classification of Colour points</a:t>
            </a:r>
            <a:endParaRPr lang="en-ZA" altLang="en-US"/>
          </a:p>
        </p:txBody>
      </p:sp>
      <p:pic>
        <p:nvPicPr>
          <p:cNvPr id="6147" name="Picture 4" descr="A picture containing colorful, monitor, lit, dark&#10;&#10;Description automatically generated">
            <a:extLst>
              <a:ext uri="{FF2B5EF4-FFF2-40B4-BE49-F238E27FC236}">
                <a16:creationId xmlns:a16="http://schemas.microsoft.com/office/drawing/2014/main" id="{595A20BC-5F0C-488A-B8DF-A537C37B2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955" t="19949" r="18204" b="18205"/>
          <a:stretch>
            <a:fillRect/>
          </a:stretch>
        </p:blipFill>
        <p:spPr bwMode="auto">
          <a:xfrm>
            <a:off x="304800" y="2209800"/>
            <a:ext cx="40386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5">
            <a:extLst>
              <a:ext uri="{FF2B5EF4-FFF2-40B4-BE49-F238E27FC236}">
                <a16:creationId xmlns:a16="http://schemas.microsoft.com/office/drawing/2014/main" id="{33B84D2D-F124-4375-9D61-E2BEB739B88E}"/>
              </a:ext>
            </a:extLst>
          </p:cNvPr>
          <p:cNvSpPr>
            <a:spLocks noChangeArrowheads="1"/>
          </p:cNvSpPr>
          <p:nvPr/>
        </p:nvSpPr>
        <p:spPr bwMode="auto">
          <a:xfrm>
            <a:off x="814388" y="6165850"/>
            <a:ext cx="301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ZA" altLang="en-US" b="1"/>
              <a:t>Randomly initialized map </a:t>
            </a:r>
          </a:p>
        </p:txBody>
      </p:sp>
      <p:pic>
        <p:nvPicPr>
          <p:cNvPr id="6149" name="Picture 6">
            <a:extLst>
              <a:ext uri="{FF2B5EF4-FFF2-40B4-BE49-F238E27FC236}">
                <a16:creationId xmlns:a16="http://schemas.microsoft.com/office/drawing/2014/main" id="{DD6563E9-A41B-4942-AA96-E721E7E84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49" t="20149" r="18159" b="18159"/>
          <a:stretch>
            <a:fillRect/>
          </a:stretch>
        </p:blipFill>
        <p:spPr bwMode="auto">
          <a:xfrm>
            <a:off x="4576763" y="22098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7">
            <a:extLst>
              <a:ext uri="{FF2B5EF4-FFF2-40B4-BE49-F238E27FC236}">
                <a16:creationId xmlns:a16="http://schemas.microsoft.com/office/drawing/2014/main" id="{6DBEB2AE-A494-4A61-8540-F4959ABF4877}"/>
              </a:ext>
            </a:extLst>
          </p:cNvPr>
          <p:cNvSpPr>
            <a:spLocks noChangeArrowheads="1"/>
          </p:cNvSpPr>
          <p:nvPr/>
        </p:nvSpPr>
        <p:spPr bwMode="auto">
          <a:xfrm>
            <a:off x="4562475" y="6211888"/>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t>Map trained on shades of red, green, and blue </a:t>
            </a:r>
            <a:endParaRPr lang="en-ZA" altLang="en-US" sz="16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64CADB2-9FF6-4CCD-BDAF-44FE2A1D1DEF}"/>
              </a:ext>
            </a:extLst>
          </p:cNvPr>
          <p:cNvSpPr>
            <a:spLocks noGrp="1"/>
          </p:cNvSpPr>
          <p:nvPr>
            <p:ph type="title"/>
          </p:nvPr>
        </p:nvSpPr>
        <p:spPr>
          <a:xfrm>
            <a:off x="684213" y="404813"/>
            <a:ext cx="7931150" cy="738187"/>
          </a:xfrm>
        </p:spPr>
        <p:txBody>
          <a:bodyPr>
            <a:normAutofit fontScale="90000"/>
          </a:bodyPr>
          <a:lstStyle/>
          <a:p>
            <a:pPr algn="l" eaLnBrk="1" hangingPunct="1"/>
            <a:br>
              <a:rPr lang="en-ZA" altLang="en-US" sz="2400"/>
            </a:br>
            <a:r>
              <a:rPr lang="en-ZA" altLang="en-US" sz="2400"/>
              <a:t>Example 1: 5x7 SOM array of Jan SLP for NE USA </a:t>
            </a:r>
            <a:br>
              <a:rPr lang="en-ZA" altLang="en-US" sz="2400"/>
            </a:br>
            <a:r>
              <a:rPr lang="en-ZA" altLang="en-US" sz="2400"/>
              <a:t>						</a:t>
            </a:r>
            <a:r>
              <a:rPr lang="en-ZA" altLang="en-US" sz="1000"/>
              <a:t>(Hewitson and Crane, 2002)</a:t>
            </a:r>
            <a:br>
              <a:rPr lang="en-ZA" altLang="en-US" sz="2400"/>
            </a:br>
            <a:endParaRPr lang="en-GB" altLang="en-US" sz="2000"/>
          </a:p>
        </p:txBody>
      </p:sp>
      <p:sp>
        <p:nvSpPr>
          <p:cNvPr id="7171" name="Rectangle 3">
            <a:extLst>
              <a:ext uri="{FF2B5EF4-FFF2-40B4-BE49-F238E27FC236}">
                <a16:creationId xmlns:a16="http://schemas.microsoft.com/office/drawing/2014/main" id="{B1831BC7-6FCC-45D5-BC82-8EFB4AACF47B}"/>
              </a:ext>
            </a:extLst>
          </p:cNvPr>
          <p:cNvSpPr>
            <a:spLocks noGrp="1"/>
          </p:cNvSpPr>
          <p:nvPr>
            <p:ph type="body" idx="1"/>
          </p:nvPr>
        </p:nvSpPr>
        <p:spPr/>
        <p:txBody>
          <a:bodyPr/>
          <a:lstStyle/>
          <a:p>
            <a:pPr eaLnBrk="1" hangingPunct="1"/>
            <a:endParaRPr lang="en-US" altLang="en-US"/>
          </a:p>
        </p:txBody>
      </p:sp>
      <p:pic>
        <p:nvPicPr>
          <p:cNvPr id="7172" name="Picture 4">
            <a:extLst>
              <a:ext uri="{FF2B5EF4-FFF2-40B4-BE49-F238E27FC236}">
                <a16:creationId xmlns:a16="http://schemas.microsoft.com/office/drawing/2014/main" id="{0B2190FB-D2B3-474C-9A25-75338FB7F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295400"/>
            <a:ext cx="8123237"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A11427E-6013-413B-9EB8-984865AEDCEA}"/>
              </a:ext>
            </a:extLst>
          </p:cNvPr>
          <p:cNvSpPr>
            <a:spLocks noGrp="1"/>
          </p:cNvSpPr>
          <p:nvPr>
            <p:ph type="title"/>
          </p:nvPr>
        </p:nvSpPr>
        <p:spPr>
          <a:xfrm>
            <a:off x="468313" y="0"/>
            <a:ext cx="8229600" cy="1371600"/>
          </a:xfrm>
        </p:spPr>
        <p:txBody>
          <a:bodyPr/>
          <a:lstStyle/>
          <a:p>
            <a:pPr eaLnBrk="1" hangingPunct="1"/>
            <a:r>
              <a:rPr lang="en-ZA" altLang="en-US" sz="2800"/>
              <a:t>Evaluation of the SOM Training</a:t>
            </a:r>
            <a:endParaRPr lang="en-GB" altLang="en-US" sz="2800"/>
          </a:p>
        </p:txBody>
      </p:sp>
      <p:pic>
        <p:nvPicPr>
          <p:cNvPr id="9219" name="Picture 4">
            <a:extLst>
              <a:ext uri="{FF2B5EF4-FFF2-40B4-BE49-F238E27FC236}">
                <a16:creationId xmlns:a16="http://schemas.microsoft.com/office/drawing/2014/main" id="{222241B8-A4E4-4468-B31D-33E06CC1764F}"/>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00563" y="4292600"/>
            <a:ext cx="4284662" cy="2352675"/>
          </a:xfrm>
          <a:noFill/>
        </p:spPr>
      </p:pic>
      <p:pic>
        <p:nvPicPr>
          <p:cNvPr id="9220" name="Picture 5">
            <a:extLst>
              <a:ext uri="{FF2B5EF4-FFF2-40B4-BE49-F238E27FC236}">
                <a16:creationId xmlns:a16="http://schemas.microsoft.com/office/drawing/2014/main" id="{6ED886CA-B924-4A4F-A54D-208EB09A8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96975"/>
            <a:ext cx="364331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7">
            <a:extLst>
              <a:ext uri="{FF2B5EF4-FFF2-40B4-BE49-F238E27FC236}">
                <a16:creationId xmlns:a16="http://schemas.microsoft.com/office/drawing/2014/main" id="{BEC660CE-CBC3-4A4B-B16C-50357C383096}"/>
              </a:ext>
            </a:extLst>
          </p:cNvPr>
          <p:cNvSpPr txBox="1">
            <a:spLocks noChangeArrowheads="1"/>
          </p:cNvSpPr>
          <p:nvPr/>
        </p:nvSpPr>
        <p:spPr bwMode="auto">
          <a:xfrm>
            <a:off x="611188" y="1341438"/>
            <a:ext cx="3673475" cy="5316537"/>
          </a:xfrm>
          <a:prstGeom prst="rect">
            <a:avLst/>
          </a:prstGeom>
          <a:noFill/>
          <a:ln w="9525">
            <a:noFill/>
            <a:miter lim="800000"/>
            <a:headEnd/>
            <a:tailEnd/>
          </a:ln>
          <a:effectLst/>
        </p:spPr>
        <p:txBody>
          <a:bodyPr>
            <a:spAutoFit/>
          </a:bodyPr>
          <a:lstStyle/>
          <a:p>
            <a:pPr eaLnBrk="1" hangingPunct="1">
              <a:defRPr/>
            </a:pPr>
            <a:r>
              <a:rPr lang="en-ZA" b="1">
                <a:effectLst>
                  <a:outerShdw blurRad="38100" dist="38100" dir="2700000" algn="tl">
                    <a:srgbClr val="000000"/>
                  </a:outerShdw>
                </a:effectLst>
                <a:latin typeface="Arial" charset="0"/>
                <a:cs typeface="Arial" charset="0"/>
              </a:rPr>
              <a:t>Evaluation of the quantization error</a:t>
            </a:r>
          </a:p>
          <a:p>
            <a:pPr lvl="1" eaLnBrk="1" hangingPunct="1">
              <a:defRPr/>
            </a:pPr>
            <a:r>
              <a:rPr lang="en-ZA" sz="1600">
                <a:effectLst>
                  <a:outerShdw blurRad="38100" dist="38100" dir="2700000" algn="tl">
                    <a:srgbClr val="000000"/>
                  </a:outerShdw>
                </a:effectLst>
                <a:latin typeface="Arial" charset="0"/>
                <a:cs typeface="Arial" charset="0"/>
              </a:rPr>
              <a:t>A list of the coordinates corresponding to the best-matched unit in the map for each data sample in the data file is produced. This list file also gives the individual quantization error for each sample.</a:t>
            </a:r>
          </a:p>
          <a:p>
            <a:pPr lvl="1" eaLnBrk="1" hangingPunct="1">
              <a:defRPr/>
            </a:pPr>
            <a:endParaRPr lang="en-ZA" sz="1600">
              <a:effectLst>
                <a:outerShdw blurRad="38100" dist="38100" dir="2700000" algn="tl">
                  <a:srgbClr val="000000"/>
                </a:outerShdw>
              </a:effectLst>
              <a:latin typeface="Arial" charset="0"/>
              <a:cs typeface="Arial" charset="0"/>
            </a:endParaRPr>
          </a:p>
          <a:p>
            <a:pPr lvl="1" eaLnBrk="1" hangingPunct="1">
              <a:defRPr/>
            </a:pPr>
            <a:endParaRPr lang="en-ZA" sz="1600">
              <a:effectLst>
                <a:outerShdw blurRad="38100" dist="38100" dir="2700000" algn="tl">
                  <a:srgbClr val="000000"/>
                </a:outerShdw>
              </a:effectLst>
              <a:latin typeface="Arial" charset="0"/>
              <a:cs typeface="Arial" charset="0"/>
            </a:endParaRPr>
          </a:p>
          <a:p>
            <a:pPr lvl="1" eaLnBrk="1" hangingPunct="1">
              <a:defRPr/>
            </a:pPr>
            <a:endParaRPr lang="en-ZA" sz="1600">
              <a:effectLst>
                <a:outerShdw blurRad="38100" dist="38100" dir="2700000" algn="tl">
                  <a:srgbClr val="000000"/>
                </a:outerShdw>
              </a:effectLst>
              <a:latin typeface="Arial" charset="0"/>
              <a:cs typeface="Arial" charset="0"/>
            </a:endParaRPr>
          </a:p>
          <a:p>
            <a:pPr eaLnBrk="1" hangingPunct="1">
              <a:defRPr/>
            </a:pPr>
            <a:r>
              <a:rPr lang="en-ZA" b="1">
                <a:effectLst>
                  <a:outerShdw blurRad="38100" dist="38100" dir="2700000" algn="tl">
                    <a:srgbClr val="000000"/>
                  </a:outerShdw>
                </a:effectLst>
                <a:latin typeface="Arial" charset="0"/>
                <a:cs typeface="Arial" charset="0"/>
              </a:rPr>
              <a:t>Sammon Map</a:t>
            </a:r>
          </a:p>
          <a:p>
            <a:pPr lvl="1" eaLnBrk="1" hangingPunct="1">
              <a:defRPr/>
            </a:pPr>
            <a:r>
              <a:rPr lang="en-ZA" sz="1600">
                <a:effectLst>
                  <a:outerShdw blurRad="38100" dist="38100" dir="2700000" algn="tl">
                    <a:srgbClr val="000000"/>
                  </a:outerShdw>
                </a:effectLst>
                <a:latin typeface="Arial" charset="0"/>
                <a:cs typeface="Arial" charset="0"/>
              </a:rPr>
              <a:t>Generates the Sammon mapping from </a:t>
            </a:r>
            <a:r>
              <a:rPr lang="en-ZA" sz="1600" i="1">
                <a:effectLst>
                  <a:outerShdw blurRad="38100" dist="38100" dir="2700000" algn="tl">
                    <a:srgbClr val="000000"/>
                  </a:outerShdw>
                </a:effectLst>
                <a:latin typeface="Arial" charset="0"/>
                <a:cs typeface="Arial" charset="0"/>
              </a:rPr>
              <a:t>n</a:t>
            </a:r>
            <a:r>
              <a:rPr lang="en-ZA" sz="1600">
                <a:effectLst>
                  <a:outerShdw blurRad="38100" dist="38100" dir="2700000" algn="tl">
                    <a:srgbClr val="000000"/>
                  </a:outerShdw>
                </a:effectLst>
                <a:latin typeface="Arial" charset="0"/>
                <a:cs typeface="Arial" charset="0"/>
              </a:rPr>
              <a:t>-dimensional input vectors to 2-dimensional points on a plane whereby the distance between the image vectors tend to approximate the Euclidean distances of the input vectors.</a:t>
            </a:r>
            <a:endParaRPr lang="en-GB" sz="1600">
              <a:effectLst>
                <a:outerShdw blurRad="38100" dist="38100" dir="2700000" algn="tl">
                  <a:srgbClr val="000000"/>
                </a:outerShdw>
              </a:effectLst>
              <a:latin typeface="Arial" charset="0"/>
              <a:cs typeface="Arial" charset="0"/>
            </a:endParaRPr>
          </a:p>
          <a:p>
            <a:pPr eaLnBrk="1" hangingPunct="1">
              <a:defRPr/>
            </a:pPr>
            <a:endParaRPr lang="en-GB" sz="1600">
              <a:latin typeface="Arial" charset="0"/>
              <a:cs typeface="Arial" charset="0"/>
            </a:endParaRPr>
          </a:p>
        </p:txBody>
      </p:sp>
      <p:sp>
        <p:nvSpPr>
          <p:cNvPr id="36873" name="Rectangle 9">
            <a:extLst>
              <a:ext uri="{FF2B5EF4-FFF2-40B4-BE49-F238E27FC236}">
                <a16:creationId xmlns:a16="http://schemas.microsoft.com/office/drawing/2014/main" id="{CBA6CA66-6561-4E50-AD12-BD8337C8548F}"/>
              </a:ext>
            </a:extLst>
          </p:cNvPr>
          <p:cNvSpPr>
            <a:spLocks noChangeArrowheads="1"/>
          </p:cNvSpPr>
          <p:nvPr/>
        </p:nvSpPr>
        <p:spPr bwMode="auto">
          <a:xfrm>
            <a:off x="7235825" y="6613525"/>
            <a:ext cx="1768475" cy="488950"/>
          </a:xfrm>
          <a:prstGeom prst="rect">
            <a:avLst/>
          </a:prstGeom>
          <a:noFill/>
          <a:ln w="9525">
            <a:noFill/>
            <a:miter lim="800000"/>
            <a:headEnd/>
            <a:tailEnd/>
          </a:ln>
          <a:effectLst/>
        </p:spPr>
        <p:txBody>
          <a:bodyPr>
            <a:spAutoFit/>
          </a:bodyPr>
          <a:lstStyle/>
          <a:p>
            <a:pPr eaLnBrk="1" hangingPunct="1">
              <a:defRPr/>
            </a:pPr>
            <a:r>
              <a:rPr lang="en-ZA" sz="800">
                <a:solidFill>
                  <a:schemeClr val="tx2"/>
                </a:solidFill>
                <a:effectLst>
                  <a:outerShdw blurRad="38100" dist="38100" dir="2700000" algn="tl">
                    <a:srgbClr val="000000"/>
                  </a:outerShdw>
                </a:effectLst>
                <a:latin typeface="Arial" charset="0"/>
                <a:cs typeface="Arial" charset="0"/>
              </a:rPr>
              <a:t>(Hewitson and Crane, 2002)</a:t>
            </a:r>
            <a:br>
              <a:rPr lang="en-ZA">
                <a:solidFill>
                  <a:schemeClr val="tx2"/>
                </a:solidFill>
                <a:effectLst>
                  <a:outerShdw blurRad="38100" dist="38100" dir="2700000" algn="tl">
                    <a:srgbClr val="000000"/>
                  </a:outerShdw>
                </a:effectLst>
                <a:latin typeface="Arial" charset="0"/>
                <a:cs typeface="Arial" charset="0"/>
              </a:rPr>
            </a:br>
            <a:endParaRPr lang="en-GB">
              <a:solidFill>
                <a:schemeClr val="tx2"/>
              </a:solidFill>
              <a:effectLst>
                <a:outerShdw blurRad="38100" dist="38100" dir="2700000" algn="tl">
                  <a:srgbClr val="000000"/>
                </a:outerShdw>
              </a:effectLst>
              <a:latin typeface="Arial" charset="0"/>
              <a:cs typeface="Arial" charset="0"/>
            </a:endParaRPr>
          </a:p>
        </p:txBody>
      </p:sp>
      <p:sp>
        <p:nvSpPr>
          <p:cNvPr id="36874" name="Rectangle 10">
            <a:extLst>
              <a:ext uri="{FF2B5EF4-FFF2-40B4-BE49-F238E27FC236}">
                <a16:creationId xmlns:a16="http://schemas.microsoft.com/office/drawing/2014/main" id="{E0B454CA-E1C3-4A27-ABB8-3708F71A94F2}"/>
              </a:ext>
            </a:extLst>
          </p:cNvPr>
          <p:cNvSpPr>
            <a:spLocks noChangeArrowheads="1"/>
          </p:cNvSpPr>
          <p:nvPr/>
        </p:nvSpPr>
        <p:spPr bwMode="auto">
          <a:xfrm>
            <a:off x="6877050" y="4005263"/>
            <a:ext cx="1454150" cy="214312"/>
          </a:xfrm>
          <a:prstGeom prst="rect">
            <a:avLst/>
          </a:prstGeom>
          <a:noFill/>
          <a:ln w="9525">
            <a:noFill/>
            <a:miter lim="800000"/>
            <a:headEnd/>
            <a:tailEnd/>
          </a:ln>
          <a:effectLst/>
        </p:spPr>
        <p:txBody>
          <a:bodyPr wrap="none">
            <a:spAutoFit/>
          </a:bodyPr>
          <a:lstStyle/>
          <a:p>
            <a:pPr eaLnBrk="1" hangingPunct="1">
              <a:defRPr/>
            </a:pPr>
            <a:r>
              <a:rPr lang="en-ZA" sz="800">
                <a:solidFill>
                  <a:schemeClr val="tx2"/>
                </a:solidFill>
                <a:effectLst>
                  <a:outerShdw blurRad="38100" dist="38100" dir="2700000" algn="tl">
                    <a:srgbClr val="000000"/>
                  </a:outerShdw>
                </a:effectLst>
                <a:latin typeface="Arial" charset="0"/>
                <a:cs typeface="Arial" charset="0"/>
              </a:rPr>
              <a:t>(Hewitson and Crane, 2002)</a:t>
            </a:r>
            <a:endParaRPr lang="en-GB" sz="800">
              <a:solidFill>
                <a:schemeClr val="tx2"/>
              </a:solidFill>
              <a:effectLst>
                <a:outerShdw blurRad="38100" dist="38100" dir="2700000" algn="tl">
                  <a:srgbClr val="000000"/>
                </a:outerShdw>
              </a:effectLst>
              <a:latin typeface="Arial" charset="0"/>
              <a:cs typeface="Arial"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C6D36E5-2576-47E1-A854-F1241DDF6748}"/>
              </a:ext>
            </a:extLst>
          </p:cNvPr>
          <p:cNvSpPr>
            <a:spLocks noGrp="1"/>
          </p:cNvSpPr>
          <p:nvPr>
            <p:ph type="title"/>
          </p:nvPr>
        </p:nvSpPr>
        <p:spPr>
          <a:xfrm>
            <a:off x="468313" y="1125538"/>
            <a:ext cx="8207375" cy="1371600"/>
          </a:xfrm>
        </p:spPr>
        <p:txBody>
          <a:bodyPr/>
          <a:lstStyle/>
          <a:p>
            <a:pPr algn="l" eaLnBrk="1" hangingPunct="1"/>
            <a:r>
              <a:rPr lang="en-GB" altLang="en-US" sz="1600"/>
              <a:t>Climatological 40 yr mean frequency (%) of days in a month mapping to each SOM node. </a:t>
            </a:r>
            <a:br>
              <a:rPr lang="en-GB" altLang="en-US" sz="1600"/>
            </a:br>
            <a:br>
              <a:rPr lang="en-GB" altLang="en-US" sz="1600"/>
            </a:br>
            <a:r>
              <a:rPr lang="en-GB" altLang="en-US" sz="1600"/>
              <a:t>eg. The frequency of Node 1:2 is 1.56 % and corresponds to this SLP pattern.    </a:t>
            </a:r>
            <a:br>
              <a:rPr lang="en-GB" altLang="en-US" sz="2400"/>
            </a:br>
            <a:endParaRPr lang="en-GB" altLang="en-US" sz="2400"/>
          </a:p>
        </p:txBody>
      </p:sp>
      <p:pic>
        <p:nvPicPr>
          <p:cNvPr id="10243" name="Picture 4">
            <a:extLst>
              <a:ext uri="{FF2B5EF4-FFF2-40B4-BE49-F238E27FC236}">
                <a16:creationId xmlns:a16="http://schemas.microsoft.com/office/drawing/2014/main" id="{550207F8-2365-4FA9-AB68-3056513BEC2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9388" y="2997200"/>
            <a:ext cx="4356100" cy="3055938"/>
          </a:xfrm>
          <a:noFill/>
        </p:spPr>
      </p:pic>
      <p:pic>
        <p:nvPicPr>
          <p:cNvPr id="10244" name="Picture 5">
            <a:extLst>
              <a:ext uri="{FF2B5EF4-FFF2-40B4-BE49-F238E27FC236}">
                <a16:creationId xmlns:a16="http://schemas.microsoft.com/office/drawing/2014/main" id="{3D4F39BF-0E61-45CA-9D70-8341BAF7B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97200"/>
            <a:ext cx="4392613"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6">
            <a:extLst>
              <a:ext uri="{FF2B5EF4-FFF2-40B4-BE49-F238E27FC236}">
                <a16:creationId xmlns:a16="http://schemas.microsoft.com/office/drawing/2014/main" id="{F9278E06-CCE8-4F60-BAEA-2127430399E7}"/>
              </a:ext>
            </a:extLst>
          </p:cNvPr>
          <p:cNvSpPr>
            <a:spLocks noChangeArrowheads="1"/>
          </p:cNvSpPr>
          <p:nvPr/>
        </p:nvSpPr>
        <p:spPr bwMode="auto">
          <a:xfrm>
            <a:off x="3132138" y="6021388"/>
            <a:ext cx="1454150" cy="214312"/>
          </a:xfrm>
          <a:prstGeom prst="rect">
            <a:avLst/>
          </a:prstGeom>
          <a:noFill/>
          <a:ln w="9525">
            <a:noFill/>
            <a:miter lim="800000"/>
            <a:headEnd/>
            <a:tailEnd/>
          </a:ln>
          <a:effectLst/>
        </p:spPr>
        <p:txBody>
          <a:bodyPr wrap="none">
            <a:spAutoFit/>
          </a:bodyPr>
          <a:lstStyle/>
          <a:p>
            <a:pPr eaLnBrk="1" hangingPunct="1">
              <a:defRPr/>
            </a:pPr>
            <a:r>
              <a:rPr lang="en-ZA" sz="800">
                <a:solidFill>
                  <a:schemeClr val="tx2"/>
                </a:solidFill>
                <a:effectLst>
                  <a:outerShdw blurRad="38100" dist="38100" dir="2700000" algn="tl">
                    <a:srgbClr val="000000"/>
                  </a:outerShdw>
                </a:effectLst>
                <a:latin typeface="Arial" charset="0"/>
                <a:cs typeface="Arial" charset="0"/>
              </a:rPr>
              <a:t>(Hewitson and Crane, 2002)</a:t>
            </a:r>
            <a:endParaRPr lang="en-GB" sz="800">
              <a:solidFill>
                <a:schemeClr val="tx2"/>
              </a:solidFill>
              <a:effectLst>
                <a:outerShdw blurRad="38100" dist="38100" dir="2700000" algn="tl">
                  <a:srgbClr val="000000"/>
                </a:outerShdw>
              </a:effectLst>
              <a:latin typeface="Arial" charset="0"/>
              <a:cs typeface="Arial" charset="0"/>
            </a:endParaRPr>
          </a:p>
        </p:txBody>
      </p:sp>
      <p:sp>
        <p:nvSpPr>
          <p:cNvPr id="37895" name="Rectangle 7">
            <a:extLst>
              <a:ext uri="{FF2B5EF4-FFF2-40B4-BE49-F238E27FC236}">
                <a16:creationId xmlns:a16="http://schemas.microsoft.com/office/drawing/2014/main" id="{D52A3771-A873-4CEB-BD98-0D5755BE4BF7}"/>
              </a:ext>
            </a:extLst>
          </p:cNvPr>
          <p:cNvSpPr>
            <a:spLocks noChangeArrowheads="1"/>
          </p:cNvSpPr>
          <p:nvPr/>
        </p:nvSpPr>
        <p:spPr bwMode="auto">
          <a:xfrm>
            <a:off x="7524750" y="6021388"/>
            <a:ext cx="1454150" cy="214312"/>
          </a:xfrm>
          <a:prstGeom prst="rect">
            <a:avLst/>
          </a:prstGeom>
          <a:noFill/>
          <a:ln w="9525">
            <a:noFill/>
            <a:miter lim="800000"/>
            <a:headEnd/>
            <a:tailEnd/>
          </a:ln>
          <a:effectLst/>
        </p:spPr>
        <p:txBody>
          <a:bodyPr wrap="none">
            <a:spAutoFit/>
          </a:bodyPr>
          <a:lstStyle/>
          <a:p>
            <a:pPr eaLnBrk="1" hangingPunct="1">
              <a:defRPr/>
            </a:pPr>
            <a:r>
              <a:rPr lang="en-ZA" sz="800">
                <a:solidFill>
                  <a:schemeClr val="tx2"/>
                </a:solidFill>
                <a:effectLst>
                  <a:outerShdw blurRad="38100" dist="38100" dir="2700000" algn="tl">
                    <a:srgbClr val="000000"/>
                  </a:outerShdw>
                </a:effectLst>
                <a:latin typeface="Arial" charset="0"/>
                <a:cs typeface="Arial" charset="0"/>
              </a:rPr>
              <a:t>(Hewitson and Crane, 2002)</a:t>
            </a:r>
            <a:endParaRPr lang="en-GB" sz="800">
              <a:solidFill>
                <a:schemeClr val="tx2"/>
              </a:solidFill>
              <a:effectLst>
                <a:outerShdw blurRad="38100" dist="38100" dir="2700000" algn="tl">
                  <a:srgbClr val="000000"/>
                </a:outerShdw>
              </a:effectLst>
              <a:latin typeface="Arial" charset="0"/>
              <a:cs typeface="Arial" charset="0"/>
            </a:endParaRPr>
          </a:p>
        </p:txBody>
      </p:sp>
      <p:sp>
        <p:nvSpPr>
          <p:cNvPr id="10247" name="Text Box 8">
            <a:extLst>
              <a:ext uri="{FF2B5EF4-FFF2-40B4-BE49-F238E27FC236}">
                <a16:creationId xmlns:a16="http://schemas.microsoft.com/office/drawing/2014/main" id="{7B9CD144-FB5B-4541-B89A-D7EF021FD138}"/>
              </a:ext>
            </a:extLst>
          </p:cNvPr>
          <p:cNvSpPr txBox="1">
            <a:spLocks noChangeArrowheads="1"/>
          </p:cNvSpPr>
          <p:nvPr/>
        </p:nvSpPr>
        <p:spPr bwMode="auto">
          <a:xfrm>
            <a:off x="2195513" y="260350"/>
            <a:ext cx="4106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Frequency of Occurrence</a:t>
            </a:r>
            <a:endParaRPr lang="en-GB" altLang="en-US" sz="1800">
              <a:latin typeface="Arial" panose="020B0604020202020204" pitchFamily="34" charset="0"/>
            </a:endParaRPr>
          </a:p>
        </p:txBody>
      </p:sp>
      <p:sp>
        <p:nvSpPr>
          <p:cNvPr id="10248" name="Line 9">
            <a:extLst>
              <a:ext uri="{FF2B5EF4-FFF2-40B4-BE49-F238E27FC236}">
                <a16:creationId xmlns:a16="http://schemas.microsoft.com/office/drawing/2014/main" id="{163C7179-7537-407F-804F-640127F35424}"/>
              </a:ext>
            </a:extLst>
          </p:cNvPr>
          <p:cNvSpPr>
            <a:spLocks noChangeShapeType="1"/>
          </p:cNvSpPr>
          <p:nvPr/>
        </p:nvSpPr>
        <p:spPr bwMode="auto">
          <a:xfrm flipH="1">
            <a:off x="971550" y="2133600"/>
            <a:ext cx="2809875" cy="26638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10249" name="Line 10">
            <a:extLst>
              <a:ext uri="{FF2B5EF4-FFF2-40B4-BE49-F238E27FC236}">
                <a16:creationId xmlns:a16="http://schemas.microsoft.com/office/drawing/2014/main" id="{9D35827D-C4E4-4EA2-9515-D1F47ABA871B}"/>
              </a:ext>
            </a:extLst>
          </p:cNvPr>
          <p:cNvSpPr>
            <a:spLocks noChangeShapeType="1"/>
          </p:cNvSpPr>
          <p:nvPr/>
        </p:nvSpPr>
        <p:spPr bwMode="auto">
          <a:xfrm flipH="1">
            <a:off x="5148263" y="2133600"/>
            <a:ext cx="1152525" cy="2808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7AF3-1CBB-4ADF-880C-E97EE032011B}"/>
              </a:ext>
            </a:extLst>
          </p:cNvPr>
          <p:cNvSpPr>
            <a:spLocks noGrp="1"/>
          </p:cNvSpPr>
          <p:nvPr>
            <p:ph type="title"/>
          </p:nvPr>
        </p:nvSpPr>
        <p:spPr/>
        <p:txBody>
          <a:bodyPr/>
          <a:lstStyle/>
          <a:p>
            <a:r>
              <a:rPr lang="en-US" dirty="0"/>
              <a:t>What can a SOM be used for?</a:t>
            </a:r>
          </a:p>
        </p:txBody>
      </p:sp>
      <p:sp>
        <p:nvSpPr>
          <p:cNvPr id="3" name="Content Placeholder 2">
            <a:extLst>
              <a:ext uri="{FF2B5EF4-FFF2-40B4-BE49-F238E27FC236}">
                <a16:creationId xmlns:a16="http://schemas.microsoft.com/office/drawing/2014/main" id="{47756AA0-099D-4AAF-9F6F-6A4DDAE2510F}"/>
              </a:ext>
            </a:extLst>
          </p:cNvPr>
          <p:cNvSpPr>
            <a:spLocks noGrp="1"/>
          </p:cNvSpPr>
          <p:nvPr>
            <p:ph idx="1"/>
          </p:nvPr>
        </p:nvSpPr>
        <p:spPr/>
        <p:txBody>
          <a:bodyPr>
            <a:normAutofit lnSpcReduction="10000"/>
          </a:bodyPr>
          <a:lstStyle/>
          <a:p>
            <a:r>
              <a:rPr lang="en-US" dirty="0"/>
              <a:t>Feature extraction</a:t>
            </a:r>
          </a:p>
          <a:p>
            <a:r>
              <a:rPr lang="en-US" dirty="0"/>
              <a:t>Clustering </a:t>
            </a:r>
          </a:p>
          <a:p>
            <a:r>
              <a:rPr lang="en-US" dirty="0"/>
              <a:t>Pattern recognition</a:t>
            </a:r>
          </a:p>
          <a:p>
            <a:r>
              <a:rPr lang="en-US" dirty="0"/>
              <a:t>Dimensionality reduction</a:t>
            </a:r>
          </a:p>
          <a:p>
            <a:r>
              <a:rPr lang="en-US" dirty="0"/>
              <a:t>Visualization of complex structures that would otherwise be hardly recognizable by humans.</a:t>
            </a:r>
          </a:p>
          <a:p>
            <a:r>
              <a:rPr lang="en-US" dirty="0"/>
              <a:t>Supervised data classification ()</a:t>
            </a:r>
          </a:p>
          <a:p>
            <a:r>
              <a:rPr lang="en-US" dirty="0"/>
              <a:t>Data interpolation()</a:t>
            </a:r>
          </a:p>
        </p:txBody>
      </p:sp>
    </p:spTree>
    <p:extLst>
      <p:ext uri="{BB962C8B-B14F-4D97-AF65-F5344CB8AC3E}">
        <p14:creationId xmlns:p14="http://schemas.microsoft.com/office/powerpoint/2010/main" val="826638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BCA8-451B-44C4-A0F4-8B1638C39F7E}"/>
              </a:ext>
            </a:extLst>
          </p:cNvPr>
          <p:cNvSpPr>
            <a:spLocks noGrp="1"/>
          </p:cNvSpPr>
          <p:nvPr>
            <p:ph type="title"/>
          </p:nvPr>
        </p:nvSpPr>
        <p:spPr/>
        <p:txBody>
          <a:bodyPr/>
          <a:lstStyle/>
          <a:p>
            <a:r>
              <a:rPr lang="en-US" dirty="0"/>
              <a:t>Advantages of SOM</a:t>
            </a:r>
          </a:p>
        </p:txBody>
      </p:sp>
      <p:sp>
        <p:nvSpPr>
          <p:cNvPr id="3" name="Content Placeholder 2">
            <a:extLst>
              <a:ext uri="{FF2B5EF4-FFF2-40B4-BE49-F238E27FC236}">
                <a16:creationId xmlns:a16="http://schemas.microsoft.com/office/drawing/2014/main" id="{CE6F3CFD-B85C-4960-B7A4-D53945F24C59}"/>
              </a:ext>
            </a:extLst>
          </p:cNvPr>
          <p:cNvSpPr>
            <a:spLocks noGrp="1"/>
          </p:cNvSpPr>
          <p:nvPr>
            <p:ph idx="1"/>
          </p:nvPr>
        </p:nvSpPr>
        <p:spPr/>
        <p:txBody>
          <a:bodyPr/>
          <a:lstStyle/>
          <a:p>
            <a:r>
              <a:rPr lang="en-US" dirty="0"/>
              <a:t>Attempt to maintain the probability density function</a:t>
            </a:r>
          </a:p>
          <a:p>
            <a:r>
              <a:rPr lang="en-US" dirty="0"/>
              <a:t>Allow for a non-linear mapping</a:t>
            </a:r>
          </a:p>
          <a:p>
            <a:r>
              <a:rPr lang="en-US" dirty="0"/>
              <a:t>Allow easy visualization and analysis</a:t>
            </a:r>
          </a:p>
          <a:p>
            <a:r>
              <a:rPr lang="en-US" dirty="0"/>
              <a:t>Objective, "hands-free" classification process</a:t>
            </a:r>
          </a:p>
        </p:txBody>
      </p:sp>
    </p:spTree>
    <p:extLst>
      <p:ext uri="{BB962C8B-B14F-4D97-AF65-F5344CB8AC3E}">
        <p14:creationId xmlns:p14="http://schemas.microsoft.com/office/powerpoint/2010/main" val="435783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4802-FC0E-47CA-B3CB-BAA34E688764}"/>
              </a:ext>
            </a:extLst>
          </p:cNvPr>
          <p:cNvSpPr>
            <a:spLocks noGrp="1"/>
          </p:cNvSpPr>
          <p:nvPr>
            <p:ph type="title"/>
          </p:nvPr>
        </p:nvSpPr>
        <p:spPr/>
        <p:txBody>
          <a:bodyPr/>
          <a:lstStyle/>
          <a:p>
            <a:r>
              <a:rPr lang="en-US" dirty="0"/>
              <a:t>How does a SOM works?</a:t>
            </a:r>
          </a:p>
        </p:txBody>
      </p:sp>
      <p:sp>
        <p:nvSpPr>
          <p:cNvPr id="3" name="Content Placeholder 2">
            <a:extLst>
              <a:ext uri="{FF2B5EF4-FFF2-40B4-BE49-F238E27FC236}">
                <a16:creationId xmlns:a16="http://schemas.microsoft.com/office/drawing/2014/main" id="{7B804577-758B-496A-8EA4-708D86C379D4}"/>
              </a:ext>
            </a:extLst>
          </p:cNvPr>
          <p:cNvSpPr>
            <a:spLocks noGrp="1"/>
          </p:cNvSpPr>
          <p:nvPr>
            <p:ph idx="1"/>
          </p:nvPr>
        </p:nvSpPr>
        <p:spPr/>
        <p:txBody>
          <a:bodyPr>
            <a:normAutofit fontScale="85000" lnSpcReduction="20000"/>
          </a:bodyPr>
          <a:lstStyle/>
          <a:p>
            <a:r>
              <a:rPr lang="en-US" dirty="0"/>
              <a:t>SOM  building blocks,</a:t>
            </a:r>
          </a:p>
          <a:p>
            <a:pPr lvl="1"/>
            <a:r>
              <a:rPr lang="en-US" dirty="0"/>
              <a:t> a node set data structure representing the actual map content </a:t>
            </a:r>
          </a:p>
          <a:p>
            <a:pPr lvl="1"/>
            <a:r>
              <a:rPr lang="en-US" dirty="0"/>
              <a:t> Algorithms applied to that node set.</a:t>
            </a:r>
          </a:p>
          <a:p>
            <a:endParaRPr lang="en-US" dirty="0"/>
          </a:p>
          <a:p>
            <a:r>
              <a:rPr lang="en-US" dirty="0"/>
              <a:t>Present the SOM network with dataset and network uses unsupervised learning to train the network</a:t>
            </a:r>
          </a:p>
          <a:p>
            <a:r>
              <a:rPr lang="en-US" dirty="0"/>
              <a:t>Algorithm involves four phases: </a:t>
            </a:r>
          </a:p>
          <a:p>
            <a:pPr lvl="1"/>
            <a:r>
              <a:rPr lang="en-US" dirty="0"/>
              <a:t>Initialization</a:t>
            </a:r>
          </a:p>
          <a:p>
            <a:pPr lvl="1"/>
            <a:r>
              <a:rPr lang="en-US" dirty="0"/>
              <a:t>Competition </a:t>
            </a:r>
          </a:p>
          <a:p>
            <a:pPr lvl="1"/>
            <a:r>
              <a:rPr lang="en-US" dirty="0"/>
              <a:t>Adaptation </a:t>
            </a:r>
          </a:p>
          <a:p>
            <a:pPr lvl="1"/>
            <a:r>
              <a:rPr lang="en-US" dirty="0"/>
              <a:t>Cooperation  </a:t>
            </a:r>
          </a:p>
        </p:txBody>
      </p:sp>
    </p:spTree>
    <p:extLst>
      <p:ext uri="{BB962C8B-B14F-4D97-AF65-F5344CB8AC3E}">
        <p14:creationId xmlns:p14="http://schemas.microsoft.com/office/powerpoint/2010/main" val="1204907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DDB-17F6-47D1-9AF7-04F63943D066}"/>
              </a:ext>
            </a:extLst>
          </p:cNvPr>
          <p:cNvSpPr>
            <a:spLocks noGrp="1"/>
          </p:cNvSpPr>
          <p:nvPr>
            <p:ph type="title"/>
          </p:nvPr>
        </p:nvSpPr>
        <p:spPr/>
        <p:txBody>
          <a:bodyPr/>
          <a:lstStyle/>
          <a:p>
            <a:r>
              <a:rPr lang="en-US" dirty="0"/>
              <a:t>SOM Algorithm</a:t>
            </a:r>
          </a:p>
        </p:txBody>
      </p:sp>
      <p:sp>
        <p:nvSpPr>
          <p:cNvPr id="3" name="Content Placeholder 2">
            <a:extLst>
              <a:ext uri="{FF2B5EF4-FFF2-40B4-BE49-F238E27FC236}">
                <a16:creationId xmlns:a16="http://schemas.microsoft.com/office/drawing/2014/main" id="{1C6C71B1-E136-403E-A00C-BC1D01ED36C5}"/>
              </a:ext>
            </a:extLst>
          </p:cNvPr>
          <p:cNvSpPr>
            <a:spLocks noGrp="1"/>
          </p:cNvSpPr>
          <p:nvPr>
            <p:ph idx="1"/>
          </p:nvPr>
        </p:nvSpPr>
        <p:spPr/>
        <p:txBody>
          <a:bodyPr>
            <a:noAutofit/>
          </a:bodyPr>
          <a:lstStyle/>
          <a:p>
            <a:r>
              <a:rPr lang="en-US" sz="2400" dirty="0"/>
              <a:t>STEP 1: Initialize the SOM (Using random values or values resulting from analysis of data)</a:t>
            </a:r>
          </a:p>
          <a:p>
            <a:r>
              <a:rPr lang="en-US" sz="2400" dirty="0"/>
              <a:t>STEP 2: For each training vector X do steps 3 - 7</a:t>
            </a:r>
          </a:p>
          <a:p>
            <a:r>
              <a:rPr lang="en-US" sz="2400" dirty="0"/>
              <a:t>STEP 3: For each SOM node j calculate the distance D(j) = SUM(</a:t>
            </a:r>
            <a:r>
              <a:rPr lang="en-US" sz="2400" dirty="0" err="1"/>
              <a:t>Wj</a:t>
            </a:r>
            <a:r>
              <a:rPr lang="en-US" sz="2400" dirty="0"/>
              <a:t>-X)</a:t>
            </a:r>
          </a:p>
          <a:p>
            <a:r>
              <a:rPr lang="en-US" sz="2400" dirty="0"/>
              <a:t>STEP 4: Select the node J that has the lowest D(J) </a:t>
            </a:r>
            <a:r>
              <a:rPr lang="en-US" sz="2400" dirty="0" err="1"/>
              <a:t>ie</a:t>
            </a:r>
            <a:r>
              <a:rPr lang="en-US" sz="2400" dirty="0"/>
              <a:t>. the winning node</a:t>
            </a:r>
          </a:p>
          <a:p>
            <a:r>
              <a:rPr lang="en-US" sz="2400" dirty="0"/>
              <a:t>STEP 5: For each node j within a topological radius R, update the weights according to </a:t>
            </a:r>
            <a:r>
              <a:rPr lang="en-US" sz="2400" dirty="0" err="1"/>
              <a:t>Wj</a:t>
            </a:r>
            <a:r>
              <a:rPr lang="en-US" sz="2400" dirty="0"/>
              <a:t>(new) = </a:t>
            </a:r>
            <a:r>
              <a:rPr lang="en-US" sz="2400" dirty="0" err="1"/>
              <a:t>Wj</a:t>
            </a:r>
            <a:r>
              <a:rPr lang="en-US" sz="2400" dirty="0"/>
              <a:t>(old) + a[X-</a:t>
            </a:r>
            <a:r>
              <a:rPr lang="en-US" sz="2400" dirty="0" err="1"/>
              <a:t>Wj</a:t>
            </a:r>
            <a:r>
              <a:rPr lang="en-US" sz="2400" dirty="0"/>
              <a:t>]</a:t>
            </a:r>
          </a:p>
          <a:p>
            <a:r>
              <a:rPr lang="en-US" sz="2400" dirty="0"/>
              <a:t>STEP 6: Update learning rate a and learning radius R</a:t>
            </a:r>
          </a:p>
          <a:p>
            <a:r>
              <a:rPr lang="en-US" sz="2400" dirty="0"/>
              <a:t>STEP 7: Test for stop condition</a:t>
            </a:r>
          </a:p>
        </p:txBody>
      </p:sp>
    </p:spTree>
    <p:extLst>
      <p:ext uri="{BB962C8B-B14F-4D97-AF65-F5344CB8AC3E}">
        <p14:creationId xmlns:p14="http://schemas.microsoft.com/office/powerpoint/2010/main" val="216682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715962"/>
          </a:xfrm>
        </p:spPr>
        <p:txBody>
          <a:bodyPr>
            <a:normAutofit fontScale="90000"/>
          </a:bodyPr>
          <a:lstStyle/>
          <a:p>
            <a:r>
              <a:rPr lang="en-US" b="1" dirty="0">
                <a:solidFill>
                  <a:srgbClr val="0033CC"/>
                </a:solidFill>
              </a:rPr>
              <a:t>Data Classification</a:t>
            </a:r>
          </a:p>
        </p:txBody>
      </p:sp>
      <p:sp>
        <p:nvSpPr>
          <p:cNvPr id="3" name="Content Placeholder 2"/>
          <p:cNvSpPr>
            <a:spLocks noGrp="1"/>
          </p:cNvSpPr>
          <p:nvPr>
            <p:ph idx="1"/>
          </p:nvPr>
        </p:nvSpPr>
        <p:spPr>
          <a:xfrm>
            <a:off x="228600" y="990600"/>
            <a:ext cx="8610600" cy="5334000"/>
          </a:xfrm>
        </p:spPr>
        <p:txBody>
          <a:bodyPr>
            <a:normAutofit/>
          </a:bodyPr>
          <a:lstStyle/>
          <a:p>
            <a:r>
              <a:rPr lang="en-US" dirty="0"/>
              <a:t>Generalize data into groups of similar type, to reduce the data size.</a:t>
            </a:r>
          </a:p>
          <a:p>
            <a:endParaRPr lang="en-US" dirty="0"/>
          </a:p>
          <a:p>
            <a:r>
              <a:rPr lang="en-US" dirty="0"/>
              <a:t>Objective:</a:t>
            </a:r>
          </a:p>
          <a:p>
            <a:pPr lvl="1"/>
            <a:r>
              <a:rPr lang="en-US" dirty="0"/>
              <a:t>To identify groups in parameter space</a:t>
            </a:r>
          </a:p>
          <a:p>
            <a:pPr lvl="1"/>
            <a:r>
              <a:rPr lang="en-US" dirty="0"/>
              <a:t>User specifiable measure of similarity</a:t>
            </a:r>
          </a:p>
          <a:p>
            <a:pPr lvl="1"/>
            <a:r>
              <a:rPr lang="en-US" dirty="0"/>
              <a:t>Place boundaries through the space</a:t>
            </a:r>
          </a:p>
          <a:p>
            <a:pPr lvl="1"/>
            <a:r>
              <a:rPr lang="en-US" dirty="0"/>
              <a:t>Ideal solution: minimize within group variance and maximize between group variance.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CEDA-AAA0-4FC5-9B56-D0C96D1782D0}"/>
              </a:ext>
            </a:extLst>
          </p:cNvPr>
          <p:cNvSpPr>
            <a:spLocks noGrp="1"/>
          </p:cNvSpPr>
          <p:nvPr>
            <p:ph type="title"/>
          </p:nvPr>
        </p:nvSpPr>
        <p:spPr/>
        <p:txBody>
          <a:bodyPr/>
          <a:lstStyle/>
          <a:p>
            <a:r>
              <a:rPr lang="en-US" dirty="0"/>
              <a:t>Characteristics of SOM</a:t>
            </a:r>
          </a:p>
        </p:txBody>
      </p:sp>
      <p:sp>
        <p:nvSpPr>
          <p:cNvPr id="3" name="Content Placeholder 2">
            <a:extLst>
              <a:ext uri="{FF2B5EF4-FFF2-40B4-BE49-F238E27FC236}">
                <a16:creationId xmlns:a16="http://schemas.microsoft.com/office/drawing/2014/main" id="{76A67F44-F972-4664-945F-E0AE6A3920D4}"/>
              </a:ext>
            </a:extLst>
          </p:cNvPr>
          <p:cNvSpPr>
            <a:spLocks noGrp="1"/>
          </p:cNvSpPr>
          <p:nvPr>
            <p:ph idx="1"/>
          </p:nvPr>
        </p:nvSpPr>
        <p:spPr/>
        <p:txBody>
          <a:bodyPr>
            <a:normAutofit fontScale="92500"/>
          </a:bodyPr>
          <a:lstStyle/>
          <a:p>
            <a:r>
              <a:rPr lang="en-US" dirty="0"/>
              <a:t>SOM is </a:t>
            </a:r>
            <a:r>
              <a:rPr lang="en-US" dirty="0">
                <a:solidFill>
                  <a:srgbClr val="FF0000"/>
                </a:solidFill>
              </a:rPr>
              <a:t>“topology preserving” </a:t>
            </a:r>
            <a:r>
              <a:rPr lang="en-US" dirty="0"/>
              <a:t>in the sense that (as far as possible) neighborhoods are preserved through the mapping process.</a:t>
            </a:r>
          </a:p>
          <a:p>
            <a:r>
              <a:rPr lang="en-US" dirty="0"/>
              <a:t>Generally, no matter how much we train the network, there will always be some difference between any given input pattern and the unit it is mapped to. This difference is called </a:t>
            </a:r>
            <a:r>
              <a:rPr lang="en-US" dirty="0">
                <a:solidFill>
                  <a:srgbClr val="FF0000"/>
                </a:solidFill>
              </a:rPr>
              <a:t>quantization error</a:t>
            </a:r>
            <a:r>
              <a:rPr lang="en-US" dirty="0"/>
              <a:t>, and is used as a measure of how well map units represent the input patterns.</a:t>
            </a:r>
          </a:p>
        </p:txBody>
      </p:sp>
    </p:spTree>
    <p:extLst>
      <p:ext uri="{BB962C8B-B14F-4D97-AF65-F5344CB8AC3E}">
        <p14:creationId xmlns:p14="http://schemas.microsoft.com/office/powerpoint/2010/main" val="2915140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47AE-5941-42C7-8836-BEFD8C9DEFA3}"/>
              </a:ext>
            </a:extLst>
          </p:cNvPr>
          <p:cNvSpPr>
            <a:spLocks noGrp="1"/>
          </p:cNvSpPr>
          <p:nvPr>
            <p:ph type="title"/>
          </p:nvPr>
        </p:nvSpPr>
        <p:spPr/>
        <p:txBody>
          <a:bodyPr/>
          <a:lstStyle/>
          <a:p>
            <a:r>
              <a:rPr lang="en-US" dirty="0"/>
              <a:t>Performance of the SOM algorithm</a:t>
            </a:r>
          </a:p>
        </p:txBody>
      </p:sp>
      <p:sp>
        <p:nvSpPr>
          <p:cNvPr id="3" name="Content Placeholder 2">
            <a:extLst>
              <a:ext uri="{FF2B5EF4-FFF2-40B4-BE49-F238E27FC236}">
                <a16:creationId xmlns:a16="http://schemas.microsoft.com/office/drawing/2014/main" id="{E6551B73-7723-41B7-8A93-04FD662927B9}"/>
              </a:ext>
            </a:extLst>
          </p:cNvPr>
          <p:cNvSpPr>
            <a:spLocks noGrp="1"/>
          </p:cNvSpPr>
          <p:nvPr>
            <p:ph idx="1"/>
          </p:nvPr>
        </p:nvSpPr>
        <p:spPr/>
        <p:txBody>
          <a:bodyPr>
            <a:normAutofit fontScale="77500" lnSpcReduction="20000"/>
          </a:bodyPr>
          <a:lstStyle/>
          <a:p>
            <a:r>
              <a:rPr lang="en-US" dirty="0"/>
              <a:t>Depends on two important parameters</a:t>
            </a:r>
          </a:p>
          <a:p>
            <a:pPr marL="385763" indent="-385763">
              <a:buFont typeface="+mj-lt"/>
              <a:buAutoNum type="arabicPeriod"/>
            </a:pPr>
            <a:r>
              <a:rPr lang="en-US" dirty="0"/>
              <a:t>Learning Rate</a:t>
            </a:r>
          </a:p>
          <a:p>
            <a:pPr lvl="2"/>
            <a:r>
              <a:rPr lang="en-US" dirty="0"/>
              <a:t>Determines how fast the weights move towards the data points</a:t>
            </a:r>
          </a:p>
          <a:p>
            <a:pPr lvl="2"/>
            <a:r>
              <a:rPr lang="en-US" dirty="0"/>
              <a:t>Needs to start off quite high so that the map moves rapidly towards the data distribution.</a:t>
            </a:r>
          </a:p>
          <a:p>
            <a:pPr lvl="2"/>
            <a:r>
              <a:rPr lang="en-US" dirty="0"/>
              <a:t>It must reduce to almost zero to allow the map to stabilize and settle on a final solution.</a:t>
            </a:r>
          </a:p>
          <a:p>
            <a:pPr marL="385763" indent="-385763">
              <a:buFont typeface="+mj-lt"/>
              <a:buAutoNum type="arabicPeriod"/>
            </a:pPr>
            <a:r>
              <a:rPr lang="en-US" dirty="0"/>
              <a:t>Learning Radius</a:t>
            </a:r>
          </a:p>
          <a:p>
            <a:pPr lvl="2"/>
            <a:r>
              <a:rPr lang="en-US" dirty="0"/>
              <a:t>Determines how many nodes surrounding the winning node are updated</a:t>
            </a:r>
          </a:p>
          <a:p>
            <a:pPr lvl="2"/>
            <a:r>
              <a:rPr lang="en-US" dirty="0"/>
              <a:t>This parameter should start quite high to ensure that the topology of the map is maintained strongly while it aligns itself with the data.</a:t>
            </a:r>
          </a:p>
          <a:p>
            <a:pPr lvl="2"/>
            <a:r>
              <a:rPr lang="en-US" dirty="0"/>
              <a:t>It is then slowly reduced to allow individual nodes to achieve a final stable position.</a:t>
            </a:r>
          </a:p>
        </p:txBody>
      </p:sp>
    </p:spTree>
    <p:extLst>
      <p:ext uri="{BB962C8B-B14F-4D97-AF65-F5344CB8AC3E}">
        <p14:creationId xmlns:p14="http://schemas.microsoft.com/office/powerpoint/2010/main" val="3645660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2792-89D8-4394-8E5E-67B7C96007B4}"/>
              </a:ext>
            </a:extLst>
          </p:cNvPr>
          <p:cNvSpPr>
            <a:spLocks noGrp="1"/>
          </p:cNvSpPr>
          <p:nvPr>
            <p:ph type="title"/>
          </p:nvPr>
        </p:nvSpPr>
        <p:spPr/>
        <p:txBody>
          <a:bodyPr/>
          <a:lstStyle/>
          <a:p>
            <a:r>
              <a:rPr lang="en-US" dirty="0"/>
              <a:t>Expected output</a:t>
            </a:r>
          </a:p>
        </p:txBody>
      </p:sp>
      <p:sp>
        <p:nvSpPr>
          <p:cNvPr id="3" name="Content Placeholder 2">
            <a:extLst>
              <a:ext uri="{FF2B5EF4-FFF2-40B4-BE49-F238E27FC236}">
                <a16:creationId xmlns:a16="http://schemas.microsoft.com/office/drawing/2014/main" id="{73DC9100-6D77-418F-AE9E-C6903DA172B1}"/>
              </a:ext>
            </a:extLst>
          </p:cNvPr>
          <p:cNvSpPr>
            <a:spLocks noGrp="1"/>
          </p:cNvSpPr>
          <p:nvPr>
            <p:ph idx="1"/>
          </p:nvPr>
        </p:nvSpPr>
        <p:spPr/>
        <p:txBody>
          <a:bodyPr/>
          <a:lstStyle/>
          <a:p>
            <a:r>
              <a:rPr lang="en-US" dirty="0"/>
              <a:t>Trained Map of SOM (Output node set)</a:t>
            </a:r>
          </a:p>
          <a:p>
            <a:r>
              <a:rPr lang="en-US" dirty="0"/>
              <a:t>Node assignment statistics</a:t>
            </a:r>
          </a:p>
          <a:p>
            <a:pPr lvl="1"/>
            <a:r>
              <a:rPr lang="en-US" dirty="0"/>
              <a:t>Frequency of occurrence</a:t>
            </a:r>
          </a:p>
          <a:p>
            <a:pPr lvl="1"/>
            <a:r>
              <a:rPr lang="en-US" dirty="0"/>
              <a:t>Input data assignment ( which input sample was assigned to which node)</a:t>
            </a:r>
          </a:p>
          <a:p>
            <a:endParaRPr lang="en-US" dirty="0"/>
          </a:p>
        </p:txBody>
      </p:sp>
    </p:spTree>
    <p:extLst>
      <p:ext uri="{BB962C8B-B14F-4D97-AF65-F5344CB8AC3E}">
        <p14:creationId xmlns:p14="http://schemas.microsoft.com/office/powerpoint/2010/main" val="426810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E54-3F44-491B-9D6D-B1A4E19B8ADD}"/>
              </a:ext>
            </a:extLst>
          </p:cNvPr>
          <p:cNvSpPr>
            <a:spLocks noGrp="1"/>
          </p:cNvSpPr>
          <p:nvPr>
            <p:ph type="title"/>
          </p:nvPr>
        </p:nvSpPr>
        <p:spPr/>
        <p:txBody>
          <a:bodyPr/>
          <a:lstStyle/>
          <a:p>
            <a:r>
              <a:rPr lang="en-US" dirty="0"/>
              <a:t>SOM analysis interpretation</a:t>
            </a:r>
          </a:p>
        </p:txBody>
      </p:sp>
      <p:sp>
        <p:nvSpPr>
          <p:cNvPr id="3" name="Content Placeholder 2">
            <a:extLst>
              <a:ext uri="{FF2B5EF4-FFF2-40B4-BE49-F238E27FC236}">
                <a16:creationId xmlns:a16="http://schemas.microsoft.com/office/drawing/2014/main" id="{7C3C29CB-914A-4373-A7A4-D99A2EF0A133}"/>
              </a:ext>
            </a:extLst>
          </p:cNvPr>
          <p:cNvSpPr>
            <a:spLocks noGrp="1"/>
          </p:cNvSpPr>
          <p:nvPr>
            <p:ph idx="1"/>
          </p:nvPr>
        </p:nvSpPr>
        <p:spPr/>
        <p:txBody>
          <a:bodyPr/>
          <a:lstStyle/>
          <a:p>
            <a:r>
              <a:rPr lang="en-US" dirty="0"/>
              <a:t>Dominant pattern</a:t>
            </a:r>
          </a:p>
          <a:p>
            <a:r>
              <a:rPr lang="en-US" dirty="0"/>
              <a:t>Causality</a:t>
            </a:r>
          </a:p>
          <a:p>
            <a:endParaRPr lang="en-US" dirty="0"/>
          </a:p>
          <a:p>
            <a:endParaRPr lang="en-US" dirty="0"/>
          </a:p>
        </p:txBody>
      </p:sp>
    </p:spTree>
    <p:extLst>
      <p:ext uri="{BB962C8B-B14F-4D97-AF65-F5344CB8AC3E}">
        <p14:creationId xmlns:p14="http://schemas.microsoft.com/office/powerpoint/2010/main" val="1158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D584-D45D-4C73-9FA8-766929820914}"/>
              </a:ext>
            </a:extLst>
          </p:cNvPr>
          <p:cNvSpPr>
            <a:spLocks noGrp="1"/>
          </p:cNvSpPr>
          <p:nvPr>
            <p:ph type="title"/>
          </p:nvPr>
        </p:nvSpPr>
        <p:spPr/>
        <p:txBody>
          <a:bodyPr>
            <a:normAutofit fontScale="90000"/>
          </a:bodyPr>
          <a:lstStyle/>
          <a:p>
            <a:r>
              <a:rPr lang="en-US" dirty="0"/>
              <a:t>Quality assurance of a SOM analysis</a:t>
            </a:r>
          </a:p>
        </p:txBody>
      </p:sp>
      <p:sp>
        <p:nvSpPr>
          <p:cNvPr id="3" name="Content Placeholder 2">
            <a:extLst>
              <a:ext uri="{FF2B5EF4-FFF2-40B4-BE49-F238E27FC236}">
                <a16:creationId xmlns:a16="http://schemas.microsoft.com/office/drawing/2014/main" id="{9E9FEB76-A149-4ED3-9015-D5FA259E86AB}"/>
              </a:ext>
            </a:extLst>
          </p:cNvPr>
          <p:cNvSpPr>
            <a:spLocks noGrp="1"/>
          </p:cNvSpPr>
          <p:nvPr>
            <p:ph idx="1"/>
          </p:nvPr>
        </p:nvSpPr>
        <p:spPr/>
        <p:txBody>
          <a:bodyPr/>
          <a:lstStyle/>
          <a:p>
            <a:r>
              <a:rPr lang="en-US" dirty="0"/>
              <a:t> Summon map</a:t>
            </a:r>
          </a:p>
          <a:p>
            <a:r>
              <a:rPr lang="en-US" dirty="0"/>
              <a:t>Quantization error</a:t>
            </a:r>
          </a:p>
          <a:p>
            <a:r>
              <a:rPr lang="en-US" dirty="0"/>
              <a:t> Visualization  </a:t>
            </a:r>
          </a:p>
          <a:p>
            <a:r>
              <a:rPr lang="en-US" dirty="0"/>
              <a:t>Frequency of Occurrence</a:t>
            </a:r>
          </a:p>
        </p:txBody>
      </p:sp>
    </p:spTree>
    <p:extLst>
      <p:ext uri="{BB962C8B-B14F-4D97-AF65-F5344CB8AC3E}">
        <p14:creationId xmlns:p14="http://schemas.microsoft.com/office/powerpoint/2010/main" val="1120974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21D5-79BA-437A-BEA4-23A727C3C33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090E7F3-E6F6-4C95-8494-6009E62E37DC}"/>
              </a:ext>
            </a:extLst>
          </p:cNvPr>
          <p:cNvSpPr>
            <a:spLocks noGrp="1"/>
          </p:cNvSpPr>
          <p:nvPr>
            <p:ph idx="1"/>
          </p:nvPr>
        </p:nvSpPr>
        <p:spPr/>
        <p:txBody>
          <a:bodyPr/>
          <a:lstStyle/>
          <a:p>
            <a:r>
              <a:rPr lang="en-US" dirty="0"/>
              <a:t>A SOM is a powerful tool for data exploration, feature extraction, pattern recognition, clustering and dimensionality reduction. </a:t>
            </a:r>
          </a:p>
          <a:p>
            <a:r>
              <a:rPr lang="en-US" dirty="0"/>
              <a:t>The special principle that SOMs aim to imitate is the mapping of high-dimensional input data to a low-dimensional output network in a topology preserving way (Christoph </a:t>
            </a:r>
            <a:r>
              <a:rPr lang="en-US" dirty="0" err="1"/>
              <a:t>Brauer</a:t>
            </a:r>
            <a:r>
              <a:rPr lang="en-US" dirty="0"/>
              <a:t>)</a:t>
            </a:r>
          </a:p>
          <a:p>
            <a:endParaRPr lang="en-US" dirty="0"/>
          </a:p>
        </p:txBody>
      </p:sp>
    </p:spTree>
    <p:extLst>
      <p:ext uri="{BB962C8B-B14F-4D97-AF65-F5344CB8AC3E}">
        <p14:creationId xmlns:p14="http://schemas.microsoft.com/office/powerpoint/2010/main" val="2731370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B95-B1FA-4766-8D5F-1803807163DE}"/>
              </a:ext>
            </a:extLst>
          </p:cNvPr>
          <p:cNvSpPr>
            <a:spLocks noGrp="1"/>
          </p:cNvSpPr>
          <p:nvPr>
            <p:ph type="title"/>
          </p:nvPr>
        </p:nvSpPr>
        <p:spPr/>
        <p:txBody>
          <a:bodyPr/>
          <a:lstStyle/>
          <a:p>
            <a:r>
              <a:rPr lang="en-US" dirty="0"/>
              <a:t>Useful resources on SOM</a:t>
            </a:r>
          </a:p>
        </p:txBody>
      </p:sp>
      <p:sp>
        <p:nvSpPr>
          <p:cNvPr id="3" name="Content Placeholder 2">
            <a:extLst>
              <a:ext uri="{FF2B5EF4-FFF2-40B4-BE49-F238E27FC236}">
                <a16:creationId xmlns:a16="http://schemas.microsoft.com/office/drawing/2014/main" id="{50E3D21D-B8D6-4C5A-863A-172440EBCDF4}"/>
              </a:ext>
            </a:extLst>
          </p:cNvPr>
          <p:cNvSpPr>
            <a:spLocks noGrp="1"/>
          </p:cNvSpPr>
          <p:nvPr>
            <p:ph idx="1"/>
          </p:nvPr>
        </p:nvSpPr>
        <p:spPr/>
        <p:txBody>
          <a:bodyPr/>
          <a:lstStyle/>
          <a:p>
            <a:r>
              <a:rPr lang="en-US" dirty="0"/>
              <a:t>http://davis.wpi.edu/~matt/courses/soms/</a:t>
            </a:r>
          </a:p>
          <a:p>
            <a:endParaRPr lang="en-US" dirty="0"/>
          </a:p>
        </p:txBody>
      </p:sp>
    </p:spTree>
    <p:extLst>
      <p:ext uri="{BB962C8B-B14F-4D97-AF65-F5344CB8AC3E}">
        <p14:creationId xmlns:p14="http://schemas.microsoft.com/office/powerpoint/2010/main" val="1848562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96" y="116632"/>
            <a:ext cx="8892480" cy="2406129"/>
          </a:xfrm>
        </p:spPr>
        <p:txBody>
          <a:bodyPr>
            <a:normAutofit fontScale="90000"/>
          </a:bodyPr>
          <a:lstStyle/>
          <a:p>
            <a:r>
              <a:rPr lang="en-ZA" sz="5300" b="1" dirty="0"/>
              <a:t>Climate Change and </a:t>
            </a:r>
            <a:br>
              <a:rPr lang="en-ZA" sz="5300" b="1" dirty="0"/>
            </a:br>
            <a:r>
              <a:rPr lang="en-ZA" sz="5300" b="1" dirty="0"/>
              <a:t>Regionally-Extensive Droughts in Southern Africa</a:t>
            </a:r>
            <a:br>
              <a:rPr lang="en-ZA" b="1" dirty="0">
                <a:solidFill>
                  <a:srgbClr val="0033CC"/>
                </a:solidFill>
              </a:rPr>
            </a:br>
            <a:endParaRPr lang="en-ZA" dirty="0"/>
          </a:p>
        </p:txBody>
      </p:sp>
      <p:sp>
        <p:nvSpPr>
          <p:cNvPr id="3" name="Subtitle 2"/>
          <p:cNvSpPr>
            <a:spLocks noGrp="1"/>
          </p:cNvSpPr>
          <p:nvPr>
            <p:ph type="subTitle" idx="1"/>
          </p:nvPr>
        </p:nvSpPr>
        <p:spPr>
          <a:xfrm>
            <a:off x="323528" y="2996952"/>
            <a:ext cx="8543528" cy="1752600"/>
          </a:xfrm>
        </p:spPr>
        <p:txBody>
          <a:bodyPr>
            <a:normAutofit/>
          </a:bodyPr>
          <a:lstStyle/>
          <a:p>
            <a:pPr>
              <a:spcBef>
                <a:spcPct val="50000"/>
              </a:spcBef>
            </a:pPr>
            <a:r>
              <a:rPr lang="en-GB" b="1" dirty="0" err="1">
                <a:solidFill>
                  <a:srgbClr val="0033CC"/>
                </a:solidFill>
                <a:latin typeface="Arial" charset="0"/>
              </a:rPr>
              <a:t>Babatunde</a:t>
            </a:r>
            <a:r>
              <a:rPr lang="en-GB" b="1" dirty="0">
                <a:solidFill>
                  <a:srgbClr val="0033CC"/>
                </a:solidFill>
                <a:latin typeface="Arial" charset="0"/>
              </a:rPr>
              <a:t> J. </a:t>
            </a:r>
            <a:r>
              <a:rPr lang="en-GB" b="1" dirty="0" err="1">
                <a:solidFill>
                  <a:srgbClr val="0033CC"/>
                </a:solidFill>
                <a:latin typeface="Arial" charset="0"/>
              </a:rPr>
              <a:t>Abiodun</a:t>
            </a:r>
            <a:endParaRPr lang="en-GB" b="1" dirty="0">
              <a:solidFill>
                <a:srgbClr val="0033CC"/>
              </a:solidFill>
              <a:latin typeface="Arial" charset="0"/>
            </a:endParaRPr>
          </a:p>
          <a:p>
            <a:pPr>
              <a:spcBef>
                <a:spcPct val="50000"/>
              </a:spcBef>
            </a:pPr>
            <a:r>
              <a:rPr lang="en-GB" sz="2300" b="1" dirty="0">
                <a:solidFill>
                  <a:srgbClr val="0033CC"/>
                </a:solidFill>
                <a:latin typeface="Arial" charset="0"/>
              </a:rPr>
              <a:t>Department of Environmental and Geographical Science</a:t>
            </a:r>
          </a:p>
          <a:p>
            <a:pPr>
              <a:spcBef>
                <a:spcPct val="50000"/>
              </a:spcBef>
            </a:pPr>
            <a:r>
              <a:rPr lang="en-GB" sz="2300" b="1" dirty="0">
                <a:solidFill>
                  <a:srgbClr val="0033CC"/>
                </a:solidFill>
                <a:latin typeface="Arial" charset="0"/>
              </a:rPr>
              <a:t>University of Cape Town</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667" y="5373216"/>
            <a:ext cx="1367996" cy="1385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www.wrc.org.za/images/BannerA.jpg"/>
          <p:cNvPicPr>
            <a:picLocks noChangeAspect="1" noChangeArrowheads="1"/>
          </p:cNvPicPr>
          <p:nvPr/>
        </p:nvPicPr>
        <p:blipFill rotWithShape="1">
          <a:blip r:embed="rId4">
            <a:extLst>
              <a:ext uri="{28A0092B-C50C-407E-A947-70E740481C1C}">
                <a14:useLocalDpi xmlns:a14="http://schemas.microsoft.com/office/drawing/2010/main" val="0"/>
              </a:ext>
            </a:extLst>
          </a:blip>
          <a:srcRect r="36163"/>
          <a:stretch/>
        </p:blipFill>
        <p:spPr bwMode="auto">
          <a:xfrm>
            <a:off x="107504" y="5427779"/>
            <a:ext cx="1080120" cy="138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55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116632"/>
            <a:ext cx="8610600" cy="792162"/>
          </a:xfrm>
        </p:spPr>
        <p:txBody>
          <a:bodyPr>
            <a:normAutofit fontScale="90000"/>
          </a:bodyPr>
          <a:lstStyle/>
          <a:p>
            <a:pPr>
              <a:defRPr/>
            </a:pPr>
            <a:r>
              <a:rPr lang="en-ZA" b="1" dirty="0">
                <a:solidFill>
                  <a:srgbClr val="3333FF"/>
                </a:solidFill>
              </a:rPr>
              <a:t>Drought patterns over Southern Africa</a:t>
            </a:r>
          </a:p>
        </p:txBody>
      </p:sp>
      <p:pic>
        <p:nvPicPr>
          <p:cNvPr id="16387" name="Content Placeholder 6"/>
          <p:cNvPicPr>
            <a:picLocks noGrp="1"/>
          </p:cNvPicPr>
          <p:nvPr>
            <p:ph idx="1"/>
          </p:nvPr>
        </p:nvPicPr>
        <p:blipFill>
          <a:blip r:embed="rId3" cstate="print">
            <a:extLst>
              <a:ext uri="{28A0092B-C50C-407E-A947-70E740481C1C}">
                <a14:useLocalDpi xmlns:a14="http://schemas.microsoft.com/office/drawing/2010/main" val="0"/>
              </a:ext>
            </a:extLst>
          </a:blip>
          <a:srcRect l="18056" t="33443" r="20833" b="20656"/>
          <a:stretch>
            <a:fillRect/>
          </a:stretch>
        </p:blipFill>
        <p:spPr>
          <a:xfrm>
            <a:off x="457200" y="908720"/>
            <a:ext cx="8229600" cy="5040560"/>
          </a:xfrm>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2641" y="6093296"/>
            <a:ext cx="639840" cy="6480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wrc.org.za/images/BannerA.jpg"/>
          <p:cNvPicPr>
            <a:picLocks noChangeAspect="1" noChangeArrowheads="1"/>
          </p:cNvPicPr>
          <p:nvPr/>
        </p:nvPicPr>
        <p:blipFill rotWithShape="1">
          <a:blip r:embed="rId5">
            <a:extLst>
              <a:ext uri="{28A0092B-C50C-407E-A947-70E740481C1C}">
                <a14:useLocalDpi xmlns:a14="http://schemas.microsoft.com/office/drawing/2010/main" val="0"/>
              </a:ext>
            </a:extLst>
          </a:blip>
          <a:srcRect r="36163"/>
          <a:stretch/>
        </p:blipFill>
        <p:spPr bwMode="auto">
          <a:xfrm>
            <a:off x="35496" y="6093296"/>
            <a:ext cx="648072" cy="6480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0" y="602128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242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 y="-55240"/>
            <a:ext cx="8839200" cy="891952"/>
          </a:xfrm>
        </p:spPr>
        <p:txBody>
          <a:bodyPr/>
          <a:lstStyle/>
          <a:p>
            <a:r>
              <a:rPr lang="en-ZA" altLang="en-US" sz="3600" b="1" dirty="0">
                <a:solidFill>
                  <a:srgbClr val="3333FF"/>
                </a:solidFill>
              </a:rPr>
              <a:t>Seasonal variation of the drought patterns</a:t>
            </a:r>
            <a:endParaRPr lang="en-ZA" altLang="en-US" sz="3600" dirty="0"/>
          </a:p>
        </p:txBody>
      </p:sp>
      <p:pic>
        <p:nvPicPr>
          <p:cNvPr id="17411"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l="17007" t="32883" r="21774" b="20810"/>
          <a:stretch>
            <a:fillRect/>
          </a:stretch>
        </p:blipFill>
        <p:spPr>
          <a:xfrm>
            <a:off x="251520" y="692696"/>
            <a:ext cx="8458200" cy="5276056"/>
          </a:xfrm>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2641" y="6093296"/>
            <a:ext cx="639840" cy="6480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wrc.org.za/images/BannerA.jpg"/>
          <p:cNvPicPr>
            <a:picLocks noChangeAspect="1" noChangeArrowheads="1"/>
          </p:cNvPicPr>
          <p:nvPr/>
        </p:nvPicPr>
        <p:blipFill rotWithShape="1">
          <a:blip r:embed="rId5">
            <a:extLst>
              <a:ext uri="{28A0092B-C50C-407E-A947-70E740481C1C}">
                <a14:useLocalDpi xmlns:a14="http://schemas.microsoft.com/office/drawing/2010/main" val="0"/>
              </a:ext>
            </a:extLst>
          </a:blip>
          <a:srcRect r="36163"/>
          <a:stretch/>
        </p:blipFill>
        <p:spPr bwMode="auto">
          <a:xfrm>
            <a:off x="35496" y="6093296"/>
            <a:ext cx="648072" cy="6480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0" y="602128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206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solidFill>
                  <a:srgbClr val="0033CC"/>
                </a:solidFill>
              </a:rPr>
              <a:t>Example (1)</a:t>
            </a:r>
          </a:p>
        </p:txBody>
      </p:sp>
      <p:pic>
        <p:nvPicPr>
          <p:cNvPr id="1026" name="Picture 2"/>
          <p:cNvPicPr>
            <a:picLocks noChangeAspect="1" noChangeArrowheads="1"/>
          </p:cNvPicPr>
          <p:nvPr/>
        </p:nvPicPr>
        <p:blipFill>
          <a:blip r:embed="rId2" cstate="print"/>
          <a:srcRect/>
          <a:stretch>
            <a:fillRect/>
          </a:stretch>
        </p:blipFill>
        <p:spPr bwMode="auto">
          <a:xfrm>
            <a:off x="1057275" y="1295400"/>
            <a:ext cx="6638925" cy="4695825"/>
          </a:xfrm>
          <a:prstGeom prst="rect">
            <a:avLst/>
          </a:prstGeom>
          <a:noFill/>
          <a:ln w="9525">
            <a:noFill/>
            <a:miter lim="800000"/>
            <a:headEnd/>
            <a:tailEnd/>
          </a:ln>
          <a:effectLst/>
        </p:spPr>
      </p:pic>
      <p:grpSp>
        <p:nvGrpSpPr>
          <p:cNvPr id="15" name="Group 14"/>
          <p:cNvGrpSpPr/>
          <p:nvPr/>
        </p:nvGrpSpPr>
        <p:grpSpPr>
          <a:xfrm>
            <a:off x="1524000" y="1676400"/>
            <a:ext cx="5705578" cy="4197616"/>
            <a:chOff x="1524000" y="1676400"/>
            <a:chExt cx="5705578" cy="4197616"/>
          </a:xfrm>
        </p:grpSpPr>
        <p:sp>
          <p:nvSpPr>
            <p:cNvPr id="5" name="Freeform 4"/>
            <p:cNvSpPr/>
            <p:nvPr/>
          </p:nvSpPr>
          <p:spPr>
            <a:xfrm>
              <a:off x="1551008" y="1736203"/>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a:off x="2362200" y="16764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1600200" y="25908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62200" y="25908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4267200" y="24384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4267200" y="33528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p:nvSpPr>
          <p:spPr>
            <a:xfrm>
              <a:off x="1524000" y="49530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p:cNvSpPr/>
            <p:nvPr/>
          </p:nvSpPr>
          <p:spPr>
            <a:xfrm>
              <a:off x="6705600" y="5105400"/>
              <a:ext cx="523978" cy="768616"/>
            </a:xfrm>
            <a:custGeom>
              <a:avLst/>
              <a:gdLst>
                <a:gd name="connsiteX0" fmla="*/ 497711 w 523978"/>
                <a:gd name="connsiteY0" fmla="*/ 104172 h 768616"/>
                <a:gd name="connsiteX1" fmla="*/ 428263 w 523978"/>
                <a:gd name="connsiteY1" fmla="*/ 34724 h 768616"/>
                <a:gd name="connsiteX2" fmla="*/ 405114 w 523978"/>
                <a:gd name="connsiteY2" fmla="*/ 11574 h 768616"/>
                <a:gd name="connsiteX3" fmla="*/ 370389 w 523978"/>
                <a:gd name="connsiteY3" fmla="*/ 0 h 768616"/>
                <a:gd name="connsiteX4" fmla="*/ 138896 w 523978"/>
                <a:gd name="connsiteY4" fmla="*/ 11574 h 768616"/>
                <a:gd name="connsiteX5" fmla="*/ 104172 w 523978"/>
                <a:gd name="connsiteY5" fmla="*/ 23149 h 768616"/>
                <a:gd name="connsiteX6" fmla="*/ 46298 w 523978"/>
                <a:gd name="connsiteY6" fmla="*/ 69448 h 768616"/>
                <a:gd name="connsiteX7" fmla="*/ 23149 w 523978"/>
                <a:gd name="connsiteY7" fmla="*/ 104172 h 768616"/>
                <a:gd name="connsiteX8" fmla="*/ 11574 w 523978"/>
                <a:gd name="connsiteY8" fmla="*/ 254643 h 768616"/>
                <a:gd name="connsiteX9" fmla="*/ 0 w 523978"/>
                <a:gd name="connsiteY9" fmla="*/ 289367 h 768616"/>
                <a:gd name="connsiteX10" fmla="*/ 11574 w 523978"/>
                <a:gd name="connsiteY10" fmla="*/ 520860 h 768616"/>
                <a:gd name="connsiteX11" fmla="*/ 34724 w 523978"/>
                <a:gd name="connsiteY11" fmla="*/ 659756 h 768616"/>
                <a:gd name="connsiteX12" fmla="*/ 57873 w 523978"/>
                <a:gd name="connsiteY12" fmla="*/ 682906 h 768616"/>
                <a:gd name="connsiteX13" fmla="*/ 92597 w 523978"/>
                <a:gd name="connsiteY13" fmla="*/ 706055 h 768616"/>
                <a:gd name="connsiteX14" fmla="*/ 196769 w 523978"/>
                <a:gd name="connsiteY14" fmla="*/ 729205 h 768616"/>
                <a:gd name="connsiteX15" fmla="*/ 231493 w 523978"/>
                <a:gd name="connsiteY15" fmla="*/ 740779 h 768616"/>
                <a:gd name="connsiteX16" fmla="*/ 254643 w 523978"/>
                <a:gd name="connsiteY16" fmla="*/ 763929 h 768616"/>
                <a:gd name="connsiteX17" fmla="*/ 324091 w 523978"/>
                <a:gd name="connsiteY17" fmla="*/ 729205 h 768616"/>
                <a:gd name="connsiteX18" fmla="*/ 381964 w 523978"/>
                <a:gd name="connsiteY18" fmla="*/ 717630 h 768616"/>
                <a:gd name="connsiteX19" fmla="*/ 416688 w 523978"/>
                <a:gd name="connsiteY19" fmla="*/ 706055 h 768616"/>
                <a:gd name="connsiteX20" fmla="*/ 486136 w 523978"/>
                <a:gd name="connsiteY20" fmla="*/ 694481 h 768616"/>
                <a:gd name="connsiteX21" fmla="*/ 497711 w 523978"/>
                <a:gd name="connsiteY21" fmla="*/ 486136 h 768616"/>
                <a:gd name="connsiteX22" fmla="*/ 520860 w 523978"/>
                <a:gd name="connsiteY22" fmla="*/ 312516 h 768616"/>
                <a:gd name="connsiteX23" fmla="*/ 509286 w 523978"/>
                <a:gd name="connsiteY23" fmla="*/ 127321 h 768616"/>
                <a:gd name="connsiteX24" fmla="*/ 497711 w 523978"/>
                <a:gd name="connsiteY24" fmla="*/ 104172 h 76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978" h="768616">
                  <a:moveTo>
                    <a:pt x="497711" y="104172"/>
                  </a:moveTo>
                  <a:cubicBezTo>
                    <a:pt x="484207" y="88739"/>
                    <a:pt x="451412" y="57873"/>
                    <a:pt x="428263" y="34724"/>
                  </a:cubicBezTo>
                  <a:cubicBezTo>
                    <a:pt x="420547" y="27007"/>
                    <a:pt x="415467" y="15025"/>
                    <a:pt x="405114" y="11574"/>
                  </a:cubicBezTo>
                  <a:lnTo>
                    <a:pt x="370389" y="0"/>
                  </a:lnTo>
                  <a:cubicBezTo>
                    <a:pt x="293225" y="3858"/>
                    <a:pt x="215866" y="4881"/>
                    <a:pt x="138896" y="11574"/>
                  </a:cubicBezTo>
                  <a:cubicBezTo>
                    <a:pt x="126741" y="12631"/>
                    <a:pt x="115085" y="17693"/>
                    <a:pt x="104172" y="23149"/>
                  </a:cubicBezTo>
                  <a:cubicBezTo>
                    <a:pt x="84118" y="33176"/>
                    <a:pt x="60653" y="51504"/>
                    <a:pt x="46298" y="69448"/>
                  </a:cubicBezTo>
                  <a:cubicBezTo>
                    <a:pt x="37608" y="80311"/>
                    <a:pt x="30865" y="92597"/>
                    <a:pt x="23149" y="104172"/>
                  </a:cubicBezTo>
                  <a:cubicBezTo>
                    <a:pt x="19291" y="154329"/>
                    <a:pt x="17813" y="204726"/>
                    <a:pt x="11574" y="254643"/>
                  </a:cubicBezTo>
                  <a:cubicBezTo>
                    <a:pt x="10061" y="266749"/>
                    <a:pt x="0" y="277166"/>
                    <a:pt x="0" y="289367"/>
                  </a:cubicBezTo>
                  <a:cubicBezTo>
                    <a:pt x="0" y="366628"/>
                    <a:pt x="6258" y="443782"/>
                    <a:pt x="11574" y="520860"/>
                  </a:cubicBezTo>
                  <a:cubicBezTo>
                    <a:pt x="12228" y="530338"/>
                    <a:pt x="16385" y="629190"/>
                    <a:pt x="34724" y="659756"/>
                  </a:cubicBezTo>
                  <a:cubicBezTo>
                    <a:pt x="40339" y="669114"/>
                    <a:pt x="49352" y="676089"/>
                    <a:pt x="57873" y="682906"/>
                  </a:cubicBezTo>
                  <a:cubicBezTo>
                    <a:pt x="68736" y="691596"/>
                    <a:pt x="80155" y="699834"/>
                    <a:pt x="92597" y="706055"/>
                  </a:cubicBezTo>
                  <a:cubicBezTo>
                    <a:pt x="123866" y="721689"/>
                    <a:pt x="164759" y="722092"/>
                    <a:pt x="196769" y="729205"/>
                  </a:cubicBezTo>
                  <a:cubicBezTo>
                    <a:pt x="208679" y="731852"/>
                    <a:pt x="219918" y="736921"/>
                    <a:pt x="231493" y="740779"/>
                  </a:cubicBezTo>
                  <a:cubicBezTo>
                    <a:pt x="239210" y="748496"/>
                    <a:pt x="243942" y="761789"/>
                    <a:pt x="254643" y="763929"/>
                  </a:cubicBezTo>
                  <a:cubicBezTo>
                    <a:pt x="278079" y="768616"/>
                    <a:pt x="307133" y="735564"/>
                    <a:pt x="324091" y="729205"/>
                  </a:cubicBezTo>
                  <a:cubicBezTo>
                    <a:pt x="342511" y="722297"/>
                    <a:pt x="362878" y="722402"/>
                    <a:pt x="381964" y="717630"/>
                  </a:cubicBezTo>
                  <a:cubicBezTo>
                    <a:pt x="393800" y="714671"/>
                    <a:pt x="404778" y="708702"/>
                    <a:pt x="416688" y="706055"/>
                  </a:cubicBezTo>
                  <a:cubicBezTo>
                    <a:pt x="439598" y="700964"/>
                    <a:pt x="462987" y="698339"/>
                    <a:pt x="486136" y="694481"/>
                  </a:cubicBezTo>
                  <a:cubicBezTo>
                    <a:pt x="523978" y="580957"/>
                    <a:pt x="511313" y="649350"/>
                    <a:pt x="497711" y="486136"/>
                  </a:cubicBezTo>
                  <a:cubicBezTo>
                    <a:pt x="500566" y="466150"/>
                    <a:pt x="520860" y="327483"/>
                    <a:pt x="520860" y="312516"/>
                  </a:cubicBezTo>
                  <a:cubicBezTo>
                    <a:pt x="520860" y="250664"/>
                    <a:pt x="515761" y="188833"/>
                    <a:pt x="509286" y="127321"/>
                  </a:cubicBezTo>
                  <a:cubicBezTo>
                    <a:pt x="505313" y="89578"/>
                    <a:pt x="511215" y="119605"/>
                    <a:pt x="497711" y="10417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1412111" y="1608881"/>
            <a:ext cx="4428282" cy="2753810"/>
            <a:chOff x="1412111" y="1608881"/>
            <a:chExt cx="4428282" cy="2753810"/>
          </a:xfrm>
        </p:grpSpPr>
        <p:sp>
          <p:nvSpPr>
            <p:cNvPr id="17" name="Freeform 16"/>
            <p:cNvSpPr/>
            <p:nvPr/>
          </p:nvSpPr>
          <p:spPr>
            <a:xfrm>
              <a:off x="1412111" y="1608881"/>
              <a:ext cx="2106593" cy="2152891"/>
            </a:xfrm>
            <a:custGeom>
              <a:avLst/>
              <a:gdLst>
                <a:gd name="connsiteX0" fmla="*/ 150471 w 2106593"/>
                <a:gd name="connsiteY0" fmla="*/ 92597 h 2152891"/>
                <a:gd name="connsiteX1" fmla="*/ 127322 w 2106593"/>
                <a:gd name="connsiteY1" fmla="*/ 127322 h 2152891"/>
                <a:gd name="connsiteX2" fmla="*/ 92598 w 2106593"/>
                <a:gd name="connsiteY2" fmla="*/ 162046 h 2152891"/>
                <a:gd name="connsiteX3" fmla="*/ 46299 w 2106593"/>
                <a:gd name="connsiteY3" fmla="*/ 219919 h 2152891"/>
                <a:gd name="connsiteX4" fmla="*/ 23150 w 2106593"/>
                <a:gd name="connsiteY4" fmla="*/ 254643 h 2152891"/>
                <a:gd name="connsiteX5" fmla="*/ 0 w 2106593"/>
                <a:gd name="connsiteY5" fmla="*/ 324091 h 2152891"/>
                <a:gd name="connsiteX6" fmla="*/ 11575 w 2106593"/>
                <a:gd name="connsiteY6" fmla="*/ 1006997 h 2152891"/>
                <a:gd name="connsiteX7" fmla="*/ 23150 w 2106593"/>
                <a:gd name="connsiteY7" fmla="*/ 1088020 h 2152891"/>
                <a:gd name="connsiteX8" fmla="*/ 34724 w 2106593"/>
                <a:gd name="connsiteY8" fmla="*/ 1122744 h 2152891"/>
                <a:gd name="connsiteX9" fmla="*/ 34724 w 2106593"/>
                <a:gd name="connsiteY9" fmla="*/ 1296365 h 2152891"/>
                <a:gd name="connsiteX10" fmla="*/ 46299 w 2106593"/>
                <a:gd name="connsiteY10" fmla="*/ 1365813 h 2152891"/>
                <a:gd name="connsiteX11" fmla="*/ 81023 w 2106593"/>
                <a:gd name="connsiteY11" fmla="*/ 1412111 h 2152891"/>
                <a:gd name="connsiteX12" fmla="*/ 104173 w 2106593"/>
                <a:gd name="connsiteY12" fmla="*/ 1493134 h 2152891"/>
                <a:gd name="connsiteX13" fmla="*/ 127322 w 2106593"/>
                <a:gd name="connsiteY13" fmla="*/ 1562582 h 2152891"/>
                <a:gd name="connsiteX14" fmla="*/ 138897 w 2106593"/>
                <a:gd name="connsiteY14" fmla="*/ 1608881 h 2152891"/>
                <a:gd name="connsiteX15" fmla="*/ 162046 w 2106593"/>
                <a:gd name="connsiteY15" fmla="*/ 1655180 h 2152891"/>
                <a:gd name="connsiteX16" fmla="*/ 208345 w 2106593"/>
                <a:gd name="connsiteY16" fmla="*/ 1724628 h 2152891"/>
                <a:gd name="connsiteX17" fmla="*/ 266218 w 2106593"/>
                <a:gd name="connsiteY17" fmla="*/ 1805651 h 2152891"/>
                <a:gd name="connsiteX18" fmla="*/ 289367 w 2106593"/>
                <a:gd name="connsiteY18" fmla="*/ 1840375 h 2152891"/>
                <a:gd name="connsiteX19" fmla="*/ 347241 w 2106593"/>
                <a:gd name="connsiteY19" fmla="*/ 1886673 h 2152891"/>
                <a:gd name="connsiteX20" fmla="*/ 393540 w 2106593"/>
                <a:gd name="connsiteY20" fmla="*/ 1898248 h 2152891"/>
                <a:gd name="connsiteX21" fmla="*/ 439838 w 2106593"/>
                <a:gd name="connsiteY21" fmla="*/ 1932972 h 2152891"/>
                <a:gd name="connsiteX22" fmla="*/ 486137 w 2106593"/>
                <a:gd name="connsiteY22" fmla="*/ 1956122 h 2152891"/>
                <a:gd name="connsiteX23" fmla="*/ 636608 w 2106593"/>
                <a:gd name="connsiteY23" fmla="*/ 2060294 h 2152891"/>
                <a:gd name="connsiteX24" fmla="*/ 752355 w 2106593"/>
                <a:gd name="connsiteY24" fmla="*/ 2083443 h 2152891"/>
                <a:gd name="connsiteX25" fmla="*/ 844952 w 2106593"/>
                <a:gd name="connsiteY25" fmla="*/ 2129742 h 2152891"/>
                <a:gd name="connsiteX26" fmla="*/ 868102 w 2106593"/>
                <a:gd name="connsiteY26" fmla="*/ 2152891 h 2152891"/>
                <a:gd name="connsiteX27" fmla="*/ 1435261 w 2106593"/>
                <a:gd name="connsiteY27" fmla="*/ 2141316 h 2152891"/>
                <a:gd name="connsiteX28" fmla="*/ 1481560 w 2106593"/>
                <a:gd name="connsiteY28" fmla="*/ 2118167 h 2152891"/>
                <a:gd name="connsiteX29" fmla="*/ 1516284 w 2106593"/>
                <a:gd name="connsiteY29" fmla="*/ 2106592 h 2152891"/>
                <a:gd name="connsiteX30" fmla="*/ 1562583 w 2106593"/>
                <a:gd name="connsiteY30" fmla="*/ 2071868 h 2152891"/>
                <a:gd name="connsiteX31" fmla="*/ 1597307 w 2106593"/>
                <a:gd name="connsiteY31" fmla="*/ 2060294 h 2152891"/>
                <a:gd name="connsiteX32" fmla="*/ 1620456 w 2106593"/>
                <a:gd name="connsiteY32" fmla="*/ 2037144 h 2152891"/>
                <a:gd name="connsiteX33" fmla="*/ 1678330 w 2106593"/>
                <a:gd name="connsiteY33" fmla="*/ 1990846 h 2152891"/>
                <a:gd name="connsiteX34" fmla="*/ 1713054 w 2106593"/>
                <a:gd name="connsiteY34" fmla="*/ 1956122 h 2152891"/>
                <a:gd name="connsiteX35" fmla="*/ 1805651 w 2106593"/>
                <a:gd name="connsiteY35" fmla="*/ 1898248 h 2152891"/>
                <a:gd name="connsiteX36" fmla="*/ 1886674 w 2106593"/>
                <a:gd name="connsiteY36" fmla="*/ 1805651 h 2152891"/>
                <a:gd name="connsiteX37" fmla="*/ 1932973 w 2106593"/>
                <a:gd name="connsiteY37" fmla="*/ 1736203 h 2152891"/>
                <a:gd name="connsiteX38" fmla="*/ 1967697 w 2106593"/>
                <a:gd name="connsiteY38" fmla="*/ 1689904 h 2152891"/>
                <a:gd name="connsiteX39" fmla="*/ 1979271 w 2106593"/>
                <a:gd name="connsiteY39" fmla="*/ 1643605 h 2152891"/>
                <a:gd name="connsiteX40" fmla="*/ 2025570 w 2106593"/>
                <a:gd name="connsiteY40" fmla="*/ 1574157 h 2152891"/>
                <a:gd name="connsiteX41" fmla="*/ 2071869 w 2106593"/>
                <a:gd name="connsiteY41" fmla="*/ 1481560 h 2152891"/>
                <a:gd name="connsiteX42" fmla="*/ 2095018 w 2106593"/>
                <a:gd name="connsiteY42" fmla="*/ 1400537 h 2152891"/>
                <a:gd name="connsiteX43" fmla="*/ 2106593 w 2106593"/>
                <a:gd name="connsiteY43" fmla="*/ 1192192 h 2152891"/>
                <a:gd name="connsiteX44" fmla="*/ 2095018 w 2106593"/>
                <a:gd name="connsiteY44" fmla="*/ 844952 h 2152891"/>
                <a:gd name="connsiteX45" fmla="*/ 2071869 w 2106593"/>
                <a:gd name="connsiteY45" fmla="*/ 775504 h 2152891"/>
                <a:gd name="connsiteX46" fmla="*/ 2025570 w 2106593"/>
                <a:gd name="connsiteY46" fmla="*/ 729205 h 2152891"/>
                <a:gd name="connsiteX47" fmla="*/ 2002421 w 2106593"/>
                <a:gd name="connsiteY47" fmla="*/ 648182 h 2152891"/>
                <a:gd name="connsiteX48" fmla="*/ 1990846 w 2106593"/>
                <a:gd name="connsiteY48" fmla="*/ 601884 h 2152891"/>
                <a:gd name="connsiteX49" fmla="*/ 1967697 w 2106593"/>
                <a:gd name="connsiteY49" fmla="*/ 578734 h 2152891"/>
                <a:gd name="connsiteX50" fmla="*/ 1944547 w 2106593"/>
                <a:gd name="connsiteY50" fmla="*/ 509286 h 2152891"/>
                <a:gd name="connsiteX51" fmla="*/ 1898248 w 2106593"/>
                <a:gd name="connsiteY51" fmla="*/ 439838 h 2152891"/>
                <a:gd name="connsiteX52" fmla="*/ 1875099 w 2106593"/>
                <a:gd name="connsiteY52" fmla="*/ 405114 h 2152891"/>
                <a:gd name="connsiteX53" fmla="*/ 1851950 w 2106593"/>
                <a:gd name="connsiteY53" fmla="*/ 370390 h 2152891"/>
                <a:gd name="connsiteX54" fmla="*/ 1828800 w 2106593"/>
                <a:gd name="connsiteY54" fmla="*/ 347241 h 2152891"/>
                <a:gd name="connsiteX55" fmla="*/ 1817226 w 2106593"/>
                <a:gd name="connsiteY55" fmla="*/ 312516 h 2152891"/>
                <a:gd name="connsiteX56" fmla="*/ 1794076 w 2106593"/>
                <a:gd name="connsiteY56" fmla="*/ 289367 h 2152891"/>
                <a:gd name="connsiteX57" fmla="*/ 1770927 w 2106593"/>
                <a:gd name="connsiteY57" fmla="*/ 254643 h 2152891"/>
                <a:gd name="connsiteX58" fmla="*/ 1736203 w 2106593"/>
                <a:gd name="connsiteY58" fmla="*/ 219919 h 2152891"/>
                <a:gd name="connsiteX59" fmla="*/ 1713054 w 2106593"/>
                <a:gd name="connsiteY59" fmla="*/ 185195 h 2152891"/>
                <a:gd name="connsiteX60" fmla="*/ 1620456 w 2106593"/>
                <a:gd name="connsiteY60" fmla="*/ 104172 h 2152891"/>
                <a:gd name="connsiteX61" fmla="*/ 1585732 w 2106593"/>
                <a:gd name="connsiteY61" fmla="*/ 92597 h 2152891"/>
                <a:gd name="connsiteX62" fmla="*/ 1562583 w 2106593"/>
                <a:gd name="connsiteY62" fmla="*/ 57873 h 2152891"/>
                <a:gd name="connsiteX63" fmla="*/ 1481560 w 2106593"/>
                <a:gd name="connsiteY63" fmla="*/ 34724 h 2152891"/>
                <a:gd name="connsiteX64" fmla="*/ 1412112 w 2106593"/>
                <a:gd name="connsiteY64" fmla="*/ 11575 h 2152891"/>
                <a:gd name="connsiteX65" fmla="*/ 439838 w 2106593"/>
                <a:gd name="connsiteY65" fmla="*/ 0 h 2152891"/>
                <a:gd name="connsiteX66" fmla="*/ 243069 w 2106593"/>
                <a:gd name="connsiteY66" fmla="*/ 11575 h 2152891"/>
                <a:gd name="connsiteX67" fmla="*/ 219919 w 2106593"/>
                <a:gd name="connsiteY67" fmla="*/ 34724 h 2152891"/>
                <a:gd name="connsiteX68" fmla="*/ 185195 w 2106593"/>
                <a:gd name="connsiteY68" fmla="*/ 46299 h 2152891"/>
                <a:gd name="connsiteX69" fmla="*/ 150471 w 2106593"/>
                <a:gd name="connsiteY69" fmla="*/ 69448 h 2152891"/>
                <a:gd name="connsiteX70" fmla="*/ 150471 w 2106593"/>
                <a:gd name="connsiteY70" fmla="*/ 92597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106593" h="2152891">
                  <a:moveTo>
                    <a:pt x="150471" y="92597"/>
                  </a:moveTo>
                  <a:cubicBezTo>
                    <a:pt x="146613" y="102243"/>
                    <a:pt x="136228" y="116635"/>
                    <a:pt x="127322" y="127322"/>
                  </a:cubicBezTo>
                  <a:cubicBezTo>
                    <a:pt x="116843" y="139897"/>
                    <a:pt x="101678" y="148426"/>
                    <a:pt x="92598" y="162046"/>
                  </a:cubicBezTo>
                  <a:cubicBezTo>
                    <a:pt x="47872" y="229135"/>
                    <a:pt x="123957" y="168148"/>
                    <a:pt x="46299" y="219919"/>
                  </a:cubicBezTo>
                  <a:cubicBezTo>
                    <a:pt x="38583" y="231494"/>
                    <a:pt x="28800" y="241931"/>
                    <a:pt x="23150" y="254643"/>
                  </a:cubicBezTo>
                  <a:cubicBezTo>
                    <a:pt x="13240" y="276941"/>
                    <a:pt x="0" y="324091"/>
                    <a:pt x="0" y="324091"/>
                  </a:cubicBezTo>
                  <a:cubicBezTo>
                    <a:pt x="3858" y="551726"/>
                    <a:pt x="4679" y="779433"/>
                    <a:pt x="11575" y="1006997"/>
                  </a:cubicBezTo>
                  <a:cubicBezTo>
                    <a:pt x="12401" y="1034266"/>
                    <a:pt x="17800" y="1061268"/>
                    <a:pt x="23150" y="1088020"/>
                  </a:cubicBezTo>
                  <a:cubicBezTo>
                    <a:pt x="25543" y="1099984"/>
                    <a:pt x="30866" y="1111169"/>
                    <a:pt x="34724" y="1122744"/>
                  </a:cubicBezTo>
                  <a:cubicBezTo>
                    <a:pt x="18042" y="1306253"/>
                    <a:pt x="14184" y="1193662"/>
                    <a:pt x="34724" y="1296365"/>
                  </a:cubicBezTo>
                  <a:cubicBezTo>
                    <a:pt x="39327" y="1319378"/>
                    <a:pt x="37583" y="1344023"/>
                    <a:pt x="46299" y="1365813"/>
                  </a:cubicBezTo>
                  <a:cubicBezTo>
                    <a:pt x="53464" y="1383724"/>
                    <a:pt x="69448" y="1396678"/>
                    <a:pt x="81023" y="1412111"/>
                  </a:cubicBezTo>
                  <a:cubicBezTo>
                    <a:pt x="119913" y="1528779"/>
                    <a:pt x="60583" y="1347834"/>
                    <a:pt x="104173" y="1493134"/>
                  </a:cubicBezTo>
                  <a:cubicBezTo>
                    <a:pt x="111185" y="1516506"/>
                    <a:pt x="121404" y="1538909"/>
                    <a:pt x="127322" y="1562582"/>
                  </a:cubicBezTo>
                  <a:cubicBezTo>
                    <a:pt x="131180" y="1578015"/>
                    <a:pt x="133311" y="1593986"/>
                    <a:pt x="138897" y="1608881"/>
                  </a:cubicBezTo>
                  <a:cubicBezTo>
                    <a:pt x="144955" y="1625037"/>
                    <a:pt x="153169" y="1640384"/>
                    <a:pt x="162046" y="1655180"/>
                  </a:cubicBezTo>
                  <a:cubicBezTo>
                    <a:pt x="176360" y="1679037"/>
                    <a:pt x="208345" y="1724628"/>
                    <a:pt x="208345" y="1724628"/>
                  </a:cubicBezTo>
                  <a:cubicBezTo>
                    <a:pt x="237055" y="1810762"/>
                    <a:pt x="192984" y="1695799"/>
                    <a:pt x="266218" y="1805651"/>
                  </a:cubicBezTo>
                  <a:cubicBezTo>
                    <a:pt x="273934" y="1817226"/>
                    <a:pt x="280677" y="1829512"/>
                    <a:pt x="289367" y="1840375"/>
                  </a:cubicBezTo>
                  <a:cubicBezTo>
                    <a:pt x="302353" y="1856607"/>
                    <a:pt x="328933" y="1878827"/>
                    <a:pt x="347241" y="1886673"/>
                  </a:cubicBezTo>
                  <a:cubicBezTo>
                    <a:pt x="361863" y="1892939"/>
                    <a:pt x="378107" y="1894390"/>
                    <a:pt x="393540" y="1898248"/>
                  </a:cubicBezTo>
                  <a:cubicBezTo>
                    <a:pt x="408973" y="1909823"/>
                    <a:pt x="423479" y="1922748"/>
                    <a:pt x="439838" y="1932972"/>
                  </a:cubicBezTo>
                  <a:cubicBezTo>
                    <a:pt x="454470" y="1942117"/>
                    <a:pt x="472517" y="1945529"/>
                    <a:pt x="486137" y="1956122"/>
                  </a:cubicBezTo>
                  <a:cubicBezTo>
                    <a:pt x="547875" y="2004140"/>
                    <a:pt x="545588" y="2045125"/>
                    <a:pt x="636608" y="2060294"/>
                  </a:cubicBezTo>
                  <a:cubicBezTo>
                    <a:pt x="653823" y="2063163"/>
                    <a:pt x="729330" y="2073849"/>
                    <a:pt x="752355" y="2083443"/>
                  </a:cubicBezTo>
                  <a:cubicBezTo>
                    <a:pt x="784209" y="2096716"/>
                    <a:pt x="820550" y="2105341"/>
                    <a:pt x="844952" y="2129742"/>
                  </a:cubicBezTo>
                  <a:lnTo>
                    <a:pt x="868102" y="2152891"/>
                  </a:lnTo>
                  <a:cubicBezTo>
                    <a:pt x="1057155" y="2149033"/>
                    <a:pt x="1246471" y="2152002"/>
                    <a:pt x="1435261" y="2141316"/>
                  </a:cubicBezTo>
                  <a:cubicBezTo>
                    <a:pt x="1452488" y="2140341"/>
                    <a:pt x="1465701" y="2124964"/>
                    <a:pt x="1481560" y="2118167"/>
                  </a:cubicBezTo>
                  <a:cubicBezTo>
                    <a:pt x="1492774" y="2113361"/>
                    <a:pt x="1504709" y="2110450"/>
                    <a:pt x="1516284" y="2106592"/>
                  </a:cubicBezTo>
                  <a:cubicBezTo>
                    <a:pt x="1531717" y="2095017"/>
                    <a:pt x="1545833" y="2081439"/>
                    <a:pt x="1562583" y="2071868"/>
                  </a:cubicBezTo>
                  <a:cubicBezTo>
                    <a:pt x="1573176" y="2065815"/>
                    <a:pt x="1586845" y="2066571"/>
                    <a:pt x="1597307" y="2060294"/>
                  </a:cubicBezTo>
                  <a:cubicBezTo>
                    <a:pt x="1606665" y="2054679"/>
                    <a:pt x="1612170" y="2044246"/>
                    <a:pt x="1620456" y="2037144"/>
                  </a:cubicBezTo>
                  <a:cubicBezTo>
                    <a:pt x="1639213" y="2021066"/>
                    <a:pt x="1659738" y="2007114"/>
                    <a:pt x="1678330" y="1990846"/>
                  </a:cubicBezTo>
                  <a:cubicBezTo>
                    <a:pt x="1690649" y="1980067"/>
                    <a:pt x="1699734" y="1965636"/>
                    <a:pt x="1713054" y="1956122"/>
                  </a:cubicBezTo>
                  <a:cubicBezTo>
                    <a:pt x="1819533" y="1880064"/>
                    <a:pt x="1697555" y="1992832"/>
                    <a:pt x="1805651" y="1898248"/>
                  </a:cubicBezTo>
                  <a:cubicBezTo>
                    <a:pt x="1842747" y="1865789"/>
                    <a:pt x="1859046" y="1845120"/>
                    <a:pt x="1886674" y="1805651"/>
                  </a:cubicBezTo>
                  <a:cubicBezTo>
                    <a:pt x="1902629" y="1782858"/>
                    <a:pt x="1916280" y="1758461"/>
                    <a:pt x="1932973" y="1736203"/>
                  </a:cubicBezTo>
                  <a:lnTo>
                    <a:pt x="1967697" y="1689904"/>
                  </a:lnTo>
                  <a:cubicBezTo>
                    <a:pt x="1971555" y="1674471"/>
                    <a:pt x="1972157" y="1657833"/>
                    <a:pt x="1979271" y="1643605"/>
                  </a:cubicBezTo>
                  <a:cubicBezTo>
                    <a:pt x="1991713" y="1618720"/>
                    <a:pt x="2016772" y="1600551"/>
                    <a:pt x="2025570" y="1574157"/>
                  </a:cubicBezTo>
                  <a:cubicBezTo>
                    <a:pt x="2051674" y="1495849"/>
                    <a:pt x="2017197" y="1590907"/>
                    <a:pt x="2071869" y="1481560"/>
                  </a:cubicBezTo>
                  <a:cubicBezTo>
                    <a:pt x="2080168" y="1464961"/>
                    <a:pt x="2091311" y="1415363"/>
                    <a:pt x="2095018" y="1400537"/>
                  </a:cubicBezTo>
                  <a:cubicBezTo>
                    <a:pt x="2098876" y="1331089"/>
                    <a:pt x="2106593" y="1261747"/>
                    <a:pt x="2106593" y="1192192"/>
                  </a:cubicBezTo>
                  <a:cubicBezTo>
                    <a:pt x="2106593" y="1076381"/>
                    <a:pt x="2104636" y="960363"/>
                    <a:pt x="2095018" y="844952"/>
                  </a:cubicBezTo>
                  <a:cubicBezTo>
                    <a:pt x="2092992" y="820635"/>
                    <a:pt x="2089123" y="792758"/>
                    <a:pt x="2071869" y="775504"/>
                  </a:cubicBezTo>
                  <a:lnTo>
                    <a:pt x="2025570" y="729205"/>
                  </a:lnTo>
                  <a:cubicBezTo>
                    <a:pt x="2017854" y="702197"/>
                    <a:pt x="2009812" y="675281"/>
                    <a:pt x="2002421" y="648182"/>
                  </a:cubicBezTo>
                  <a:cubicBezTo>
                    <a:pt x="1998235" y="632835"/>
                    <a:pt x="1997960" y="616112"/>
                    <a:pt x="1990846" y="601884"/>
                  </a:cubicBezTo>
                  <a:cubicBezTo>
                    <a:pt x="1985966" y="592123"/>
                    <a:pt x="1975413" y="586451"/>
                    <a:pt x="1967697" y="578734"/>
                  </a:cubicBezTo>
                  <a:cubicBezTo>
                    <a:pt x="1959980" y="555585"/>
                    <a:pt x="1958083" y="529589"/>
                    <a:pt x="1944547" y="509286"/>
                  </a:cubicBezTo>
                  <a:lnTo>
                    <a:pt x="1898248" y="439838"/>
                  </a:lnTo>
                  <a:lnTo>
                    <a:pt x="1875099" y="405114"/>
                  </a:lnTo>
                  <a:cubicBezTo>
                    <a:pt x="1867383" y="393539"/>
                    <a:pt x="1861787" y="380226"/>
                    <a:pt x="1851950" y="370390"/>
                  </a:cubicBezTo>
                  <a:lnTo>
                    <a:pt x="1828800" y="347241"/>
                  </a:lnTo>
                  <a:cubicBezTo>
                    <a:pt x="1824942" y="335666"/>
                    <a:pt x="1823503" y="322978"/>
                    <a:pt x="1817226" y="312516"/>
                  </a:cubicBezTo>
                  <a:cubicBezTo>
                    <a:pt x="1811611" y="303158"/>
                    <a:pt x="1800893" y="297888"/>
                    <a:pt x="1794076" y="289367"/>
                  </a:cubicBezTo>
                  <a:cubicBezTo>
                    <a:pt x="1785386" y="278504"/>
                    <a:pt x="1779833" y="265330"/>
                    <a:pt x="1770927" y="254643"/>
                  </a:cubicBezTo>
                  <a:cubicBezTo>
                    <a:pt x="1760448" y="242068"/>
                    <a:pt x="1746682" y="232494"/>
                    <a:pt x="1736203" y="219919"/>
                  </a:cubicBezTo>
                  <a:cubicBezTo>
                    <a:pt x="1727297" y="209232"/>
                    <a:pt x="1722214" y="195664"/>
                    <a:pt x="1713054" y="185195"/>
                  </a:cubicBezTo>
                  <a:cubicBezTo>
                    <a:pt x="1689590" y="158379"/>
                    <a:pt x="1655318" y="121603"/>
                    <a:pt x="1620456" y="104172"/>
                  </a:cubicBezTo>
                  <a:cubicBezTo>
                    <a:pt x="1609543" y="98716"/>
                    <a:pt x="1597307" y="96455"/>
                    <a:pt x="1585732" y="92597"/>
                  </a:cubicBezTo>
                  <a:cubicBezTo>
                    <a:pt x="1578016" y="81022"/>
                    <a:pt x="1573446" y="66563"/>
                    <a:pt x="1562583" y="57873"/>
                  </a:cubicBezTo>
                  <a:cubicBezTo>
                    <a:pt x="1554806" y="51651"/>
                    <a:pt x="1484883" y="35721"/>
                    <a:pt x="1481560" y="34724"/>
                  </a:cubicBezTo>
                  <a:cubicBezTo>
                    <a:pt x="1458188" y="27712"/>
                    <a:pt x="1436512" y="11865"/>
                    <a:pt x="1412112" y="11575"/>
                  </a:cubicBezTo>
                  <a:lnTo>
                    <a:pt x="439838" y="0"/>
                  </a:lnTo>
                  <a:cubicBezTo>
                    <a:pt x="374248" y="3858"/>
                    <a:pt x="307968" y="1328"/>
                    <a:pt x="243069" y="11575"/>
                  </a:cubicBezTo>
                  <a:cubicBezTo>
                    <a:pt x="232290" y="13277"/>
                    <a:pt x="229277" y="29109"/>
                    <a:pt x="219919" y="34724"/>
                  </a:cubicBezTo>
                  <a:cubicBezTo>
                    <a:pt x="209457" y="41001"/>
                    <a:pt x="196108" y="40843"/>
                    <a:pt x="185195" y="46299"/>
                  </a:cubicBezTo>
                  <a:cubicBezTo>
                    <a:pt x="172753" y="52520"/>
                    <a:pt x="162046" y="61732"/>
                    <a:pt x="150471" y="69448"/>
                  </a:cubicBezTo>
                  <a:cubicBezTo>
                    <a:pt x="125889" y="130904"/>
                    <a:pt x="154329" y="82951"/>
                    <a:pt x="150471" y="92597"/>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3733800" y="2209800"/>
              <a:ext cx="2106593" cy="2152891"/>
            </a:xfrm>
            <a:custGeom>
              <a:avLst/>
              <a:gdLst>
                <a:gd name="connsiteX0" fmla="*/ 150471 w 2106593"/>
                <a:gd name="connsiteY0" fmla="*/ 92597 h 2152891"/>
                <a:gd name="connsiteX1" fmla="*/ 127322 w 2106593"/>
                <a:gd name="connsiteY1" fmla="*/ 127322 h 2152891"/>
                <a:gd name="connsiteX2" fmla="*/ 92598 w 2106593"/>
                <a:gd name="connsiteY2" fmla="*/ 162046 h 2152891"/>
                <a:gd name="connsiteX3" fmla="*/ 46299 w 2106593"/>
                <a:gd name="connsiteY3" fmla="*/ 219919 h 2152891"/>
                <a:gd name="connsiteX4" fmla="*/ 23150 w 2106593"/>
                <a:gd name="connsiteY4" fmla="*/ 254643 h 2152891"/>
                <a:gd name="connsiteX5" fmla="*/ 0 w 2106593"/>
                <a:gd name="connsiteY5" fmla="*/ 324091 h 2152891"/>
                <a:gd name="connsiteX6" fmla="*/ 11575 w 2106593"/>
                <a:gd name="connsiteY6" fmla="*/ 1006997 h 2152891"/>
                <a:gd name="connsiteX7" fmla="*/ 23150 w 2106593"/>
                <a:gd name="connsiteY7" fmla="*/ 1088020 h 2152891"/>
                <a:gd name="connsiteX8" fmla="*/ 34724 w 2106593"/>
                <a:gd name="connsiteY8" fmla="*/ 1122744 h 2152891"/>
                <a:gd name="connsiteX9" fmla="*/ 34724 w 2106593"/>
                <a:gd name="connsiteY9" fmla="*/ 1296365 h 2152891"/>
                <a:gd name="connsiteX10" fmla="*/ 46299 w 2106593"/>
                <a:gd name="connsiteY10" fmla="*/ 1365813 h 2152891"/>
                <a:gd name="connsiteX11" fmla="*/ 81023 w 2106593"/>
                <a:gd name="connsiteY11" fmla="*/ 1412111 h 2152891"/>
                <a:gd name="connsiteX12" fmla="*/ 104173 w 2106593"/>
                <a:gd name="connsiteY12" fmla="*/ 1493134 h 2152891"/>
                <a:gd name="connsiteX13" fmla="*/ 127322 w 2106593"/>
                <a:gd name="connsiteY13" fmla="*/ 1562582 h 2152891"/>
                <a:gd name="connsiteX14" fmla="*/ 138897 w 2106593"/>
                <a:gd name="connsiteY14" fmla="*/ 1608881 h 2152891"/>
                <a:gd name="connsiteX15" fmla="*/ 162046 w 2106593"/>
                <a:gd name="connsiteY15" fmla="*/ 1655180 h 2152891"/>
                <a:gd name="connsiteX16" fmla="*/ 208345 w 2106593"/>
                <a:gd name="connsiteY16" fmla="*/ 1724628 h 2152891"/>
                <a:gd name="connsiteX17" fmla="*/ 266218 w 2106593"/>
                <a:gd name="connsiteY17" fmla="*/ 1805651 h 2152891"/>
                <a:gd name="connsiteX18" fmla="*/ 289367 w 2106593"/>
                <a:gd name="connsiteY18" fmla="*/ 1840375 h 2152891"/>
                <a:gd name="connsiteX19" fmla="*/ 347241 w 2106593"/>
                <a:gd name="connsiteY19" fmla="*/ 1886673 h 2152891"/>
                <a:gd name="connsiteX20" fmla="*/ 393540 w 2106593"/>
                <a:gd name="connsiteY20" fmla="*/ 1898248 h 2152891"/>
                <a:gd name="connsiteX21" fmla="*/ 439838 w 2106593"/>
                <a:gd name="connsiteY21" fmla="*/ 1932972 h 2152891"/>
                <a:gd name="connsiteX22" fmla="*/ 486137 w 2106593"/>
                <a:gd name="connsiteY22" fmla="*/ 1956122 h 2152891"/>
                <a:gd name="connsiteX23" fmla="*/ 636608 w 2106593"/>
                <a:gd name="connsiteY23" fmla="*/ 2060294 h 2152891"/>
                <a:gd name="connsiteX24" fmla="*/ 752355 w 2106593"/>
                <a:gd name="connsiteY24" fmla="*/ 2083443 h 2152891"/>
                <a:gd name="connsiteX25" fmla="*/ 844952 w 2106593"/>
                <a:gd name="connsiteY25" fmla="*/ 2129742 h 2152891"/>
                <a:gd name="connsiteX26" fmla="*/ 868102 w 2106593"/>
                <a:gd name="connsiteY26" fmla="*/ 2152891 h 2152891"/>
                <a:gd name="connsiteX27" fmla="*/ 1435261 w 2106593"/>
                <a:gd name="connsiteY27" fmla="*/ 2141316 h 2152891"/>
                <a:gd name="connsiteX28" fmla="*/ 1481560 w 2106593"/>
                <a:gd name="connsiteY28" fmla="*/ 2118167 h 2152891"/>
                <a:gd name="connsiteX29" fmla="*/ 1516284 w 2106593"/>
                <a:gd name="connsiteY29" fmla="*/ 2106592 h 2152891"/>
                <a:gd name="connsiteX30" fmla="*/ 1562583 w 2106593"/>
                <a:gd name="connsiteY30" fmla="*/ 2071868 h 2152891"/>
                <a:gd name="connsiteX31" fmla="*/ 1597307 w 2106593"/>
                <a:gd name="connsiteY31" fmla="*/ 2060294 h 2152891"/>
                <a:gd name="connsiteX32" fmla="*/ 1620456 w 2106593"/>
                <a:gd name="connsiteY32" fmla="*/ 2037144 h 2152891"/>
                <a:gd name="connsiteX33" fmla="*/ 1678330 w 2106593"/>
                <a:gd name="connsiteY33" fmla="*/ 1990846 h 2152891"/>
                <a:gd name="connsiteX34" fmla="*/ 1713054 w 2106593"/>
                <a:gd name="connsiteY34" fmla="*/ 1956122 h 2152891"/>
                <a:gd name="connsiteX35" fmla="*/ 1805651 w 2106593"/>
                <a:gd name="connsiteY35" fmla="*/ 1898248 h 2152891"/>
                <a:gd name="connsiteX36" fmla="*/ 1886674 w 2106593"/>
                <a:gd name="connsiteY36" fmla="*/ 1805651 h 2152891"/>
                <a:gd name="connsiteX37" fmla="*/ 1932973 w 2106593"/>
                <a:gd name="connsiteY37" fmla="*/ 1736203 h 2152891"/>
                <a:gd name="connsiteX38" fmla="*/ 1967697 w 2106593"/>
                <a:gd name="connsiteY38" fmla="*/ 1689904 h 2152891"/>
                <a:gd name="connsiteX39" fmla="*/ 1979271 w 2106593"/>
                <a:gd name="connsiteY39" fmla="*/ 1643605 h 2152891"/>
                <a:gd name="connsiteX40" fmla="*/ 2025570 w 2106593"/>
                <a:gd name="connsiteY40" fmla="*/ 1574157 h 2152891"/>
                <a:gd name="connsiteX41" fmla="*/ 2071869 w 2106593"/>
                <a:gd name="connsiteY41" fmla="*/ 1481560 h 2152891"/>
                <a:gd name="connsiteX42" fmla="*/ 2095018 w 2106593"/>
                <a:gd name="connsiteY42" fmla="*/ 1400537 h 2152891"/>
                <a:gd name="connsiteX43" fmla="*/ 2106593 w 2106593"/>
                <a:gd name="connsiteY43" fmla="*/ 1192192 h 2152891"/>
                <a:gd name="connsiteX44" fmla="*/ 2095018 w 2106593"/>
                <a:gd name="connsiteY44" fmla="*/ 844952 h 2152891"/>
                <a:gd name="connsiteX45" fmla="*/ 2071869 w 2106593"/>
                <a:gd name="connsiteY45" fmla="*/ 775504 h 2152891"/>
                <a:gd name="connsiteX46" fmla="*/ 2025570 w 2106593"/>
                <a:gd name="connsiteY46" fmla="*/ 729205 h 2152891"/>
                <a:gd name="connsiteX47" fmla="*/ 2002421 w 2106593"/>
                <a:gd name="connsiteY47" fmla="*/ 648182 h 2152891"/>
                <a:gd name="connsiteX48" fmla="*/ 1990846 w 2106593"/>
                <a:gd name="connsiteY48" fmla="*/ 601884 h 2152891"/>
                <a:gd name="connsiteX49" fmla="*/ 1967697 w 2106593"/>
                <a:gd name="connsiteY49" fmla="*/ 578734 h 2152891"/>
                <a:gd name="connsiteX50" fmla="*/ 1944547 w 2106593"/>
                <a:gd name="connsiteY50" fmla="*/ 509286 h 2152891"/>
                <a:gd name="connsiteX51" fmla="*/ 1898248 w 2106593"/>
                <a:gd name="connsiteY51" fmla="*/ 439838 h 2152891"/>
                <a:gd name="connsiteX52" fmla="*/ 1875099 w 2106593"/>
                <a:gd name="connsiteY52" fmla="*/ 405114 h 2152891"/>
                <a:gd name="connsiteX53" fmla="*/ 1851950 w 2106593"/>
                <a:gd name="connsiteY53" fmla="*/ 370390 h 2152891"/>
                <a:gd name="connsiteX54" fmla="*/ 1828800 w 2106593"/>
                <a:gd name="connsiteY54" fmla="*/ 347241 h 2152891"/>
                <a:gd name="connsiteX55" fmla="*/ 1817226 w 2106593"/>
                <a:gd name="connsiteY55" fmla="*/ 312516 h 2152891"/>
                <a:gd name="connsiteX56" fmla="*/ 1794076 w 2106593"/>
                <a:gd name="connsiteY56" fmla="*/ 289367 h 2152891"/>
                <a:gd name="connsiteX57" fmla="*/ 1770927 w 2106593"/>
                <a:gd name="connsiteY57" fmla="*/ 254643 h 2152891"/>
                <a:gd name="connsiteX58" fmla="*/ 1736203 w 2106593"/>
                <a:gd name="connsiteY58" fmla="*/ 219919 h 2152891"/>
                <a:gd name="connsiteX59" fmla="*/ 1713054 w 2106593"/>
                <a:gd name="connsiteY59" fmla="*/ 185195 h 2152891"/>
                <a:gd name="connsiteX60" fmla="*/ 1620456 w 2106593"/>
                <a:gd name="connsiteY60" fmla="*/ 104172 h 2152891"/>
                <a:gd name="connsiteX61" fmla="*/ 1585732 w 2106593"/>
                <a:gd name="connsiteY61" fmla="*/ 92597 h 2152891"/>
                <a:gd name="connsiteX62" fmla="*/ 1562583 w 2106593"/>
                <a:gd name="connsiteY62" fmla="*/ 57873 h 2152891"/>
                <a:gd name="connsiteX63" fmla="*/ 1481560 w 2106593"/>
                <a:gd name="connsiteY63" fmla="*/ 34724 h 2152891"/>
                <a:gd name="connsiteX64" fmla="*/ 1412112 w 2106593"/>
                <a:gd name="connsiteY64" fmla="*/ 11575 h 2152891"/>
                <a:gd name="connsiteX65" fmla="*/ 439838 w 2106593"/>
                <a:gd name="connsiteY65" fmla="*/ 0 h 2152891"/>
                <a:gd name="connsiteX66" fmla="*/ 243069 w 2106593"/>
                <a:gd name="connsiteY66" fmla="*/ 11575 h 2152891"/>
                <a:gd name="connsiteX67" fmla="*/ 219919 w 2106593"/>
                <a:gd name="connsiteY67" fmla="*/ 34724 h 2152891"/>
                <a:gd name="connsiteX68" fmla="*/ 185195 w 2106593"/>
                <a:gd name="connsiteY68" fmla="*/ 46299 h 2152891"/>
                <a:gd name="connsiteX69" fmla="*/ 150471 w 2106593"/>
                <a:gd name="connsiteY69" fmla="*/ 69448 h 2152891"/>
                <a:gd name="connsiteX70" fmla="*/ 150471 w 2106593"/>
                <a:gd name="connsiteY70" fmla="*/ 92597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106593" h="2152891">
                  <a:moveTo>
                    <a:pt x="150471" y="92597"/>
                  </a:moveTo>
                  <a:cubicBezTo>
                    <a:pt x="146613" y="102243"/>
                    <a:pt x="136228" y="116635"/>
                    <a:pt x="127322" y="127322"/>
                  </a:cubicBezTo>
                  <a:cubicBezTo>
                    <a:pt x="116843" y="139897"/>
                    <a:pt x="101678" y="148426"/>
                    <a:pt x="92598" y="162046"/>
                  </a:cubicBezTo>
                  <a:cubicBezTo>
                    <a:pt x="47872" y="229135"/>
                    <a:pt x="123957" y="168148"/>
                    <a:pt x="46299" y="219919"/>
                  </a:cubicBezTo>
                  <a:cubicBezTo>
                    <a:pt x="38583" y="231494"/>
                    <a:pt x="28800" y="241931"/>
                    <a:pt x="23150" y="254643"/>
                  </a:cubicBezTo>
                  <a:cubicBezTo>
                    <a:pt x="13240" y="276941"/>
                    <a:pt x="0" y="324091"/>
                    <a:pt x="0" y="324091"/>
                  </a:cubicBezTo>
                  <a:cubicBezTo>
                    <a:pt x="3858" y="551726"/>
                    <a:pt x="4679" y="779433"/>
                    <a:pt x="11575" y="1006997"/>
                  </a:cubicBezTo>
                  <a:cubicBezTo>
                    <a:pt x="12401" y="1034266"/>
                    <a:pt x="17800" y="1061268"/>
                    <a:pt x="23150" y="1088020"/>
                  </a:cubicBezTo>
                  <a:cubicBezTo>
                    <a:pt x="25543" y="1099984"/>
                    <a:pt x="30866" y="1111169"/>
                    <a:pt x="34724" y="1122744"/>
                  </a:cubicBezTo>
                  <a:cubicBezTo>
                    <a:pt x="18042" y="1306253"/>
                    <a:pt x="14184" y="1193662"/>
                    <a:pt x="34724" y="1296365"/>
                  </a:cubicBezTo>
                  <a:cubicBezTo>
                    <a:pt x="39327" y="1319378"/>
                    <a:pt x="37583" y="1344023"/>
                    <a:pt x="46299" y="1365813"/>
                  </a:cubicBezTo>
                  <a:cubicBezTo>
                    <a:pt x="53464" y="1383724"/>
                    <a:pt x="69448" y="1396678"/>
                    <a:pt x="81023" y="1412111"/>
                  </a:cubicBezTo>
                  <a:cubicBezTo>
                    <a:pt x="119913" y="1528779"/>
                    <a:pt x="60583" y="1347834"/>
                    <a:pt x="104173" y="1493134"/>
                  </a:cubicBezTo>
                  <a:cubicBezTo>
                    <a:pt x="111185" y="1516506"/>
                    <a:pt x="121404" y="1538909"/>
                    <a:pt x="127322" y="1562582"/>
                  </a:cubicBezTo>
                  <a:cubicBezTo>
                    <a:pt x="131180" y="1578015"/>
                    <a:pt x="133311" y="1593986"/>
                    <a:pt x="138897" y="1608881"/>
                  </a:cubicBezTo>
                  <a:cubicBezTo>
                    <a:pt x="144955" y="1625037"/>
                    <a:pt x="153169" y="1640384"/>
                    <a:pt x="162046" y="1655180"/>
                  </a:cubicBezTo>
                  <a:cubicBezTo>
                    <a:pt x="176360" y="1679037"/>
                    <a:pt x="208345" y="1724628"/>
                    <a:pt x="208345" y="1724628"/>
                  </a:cubicBezTo>
                  <a:cubicBezTo>
                    <a:pt x="237055" y="1810762"/>
                    <a:pt x="192984" y="1695799"/>
                    <a:pt x="266218" y="1805651"/>
                  </a:cubicBezTo>
                  <a:cubicBezTo>
                    <a:pt x="273934" y="1817226"/>
                    <a:pt x="280677" y="1829512"/>
                    <a:pt x="289367" y="1840375"/>
                  </a:cubicBezTo>
                  <a:cubicBezTo>
                    <a:pt x="302353" y="1856607"/>
                    <a:pt x="328933" y="1878827"/>
                    <a:pt x="347241" y="1886673"/>
                  </a:cubicBezTo>
                  <a:cubicBezTo>
                    <a:pt x="361863" y="1892939"/>
                    <a:pt x="378107" y="1894390"/>
                    <a:pt x="393540" y="1898248"/>
                  </a:cubicBezTo>
                  <a:cubicBezTo>
                    <a:pt x="408973" y="1909823"/>
                    <a:pt x="423479" y="1922748"/>
                    <a:pt x="439838" y="1932972"/>
                  </a:cubicBezTo>
                  <a:cubicBezTo>
                    <a:pt x="454470" y="1942117"/>
                    <a:pt x="472517" y="1945529"/>
                    <a:pt x="486137" y="1956122"/>
                  </a:cubicBezTo>
                  <a:cubicBezTo>
                    <a:pt x="547875" y="2004140"/>
                    <a:pt x="545588" y="2045125"/>
                    <a:pt x="636608" y="2060294"/>
                  </a:cubicBezTo>
                  <a:cubicBezTo>
                    <a:pt x="653823" y="2063163"/>
                    <a:pt x="729330" y="2073849"/>
                    <a:pt x="752355" y="2083443"/>
                  </a:cubicBezTo>
                  <a:cubicBezTo>
                    <a:pt x="784209" y="2096716"/>
                    <a:pt x="820550" y="2105341"/>
                    <a:pt x="844952" y="2129742"/>
                  </a:cubicBezTo>
                  <a:lnTo>
                    <a:pt x="868102" y="2152891"/>
                  </a:lnTo>
                  <a:cubicBezTo>
                    <a:pt x="1057155" y="2149033"/>
                    <a:pt x="1246471" y="2152002"/>
                    <a:pt x="1435261" y="2141316"/>
                  </a:cubicBezTo>
                  <a:cubicBezTo>
                    <a:pt x="1452488" y="2140341"/>
                    <a:pt x="1465701" y="2124964"/>
                    <a:pt x="1481560" y="2118167"/>
                  </a:cubicBezTo>
                  <a:cubicBezTo>
                    <a:pt x="1492774" y="2113361"/>
                    <a:pt x="1504709" y="2110450"/>
                    <a:pt x="1516284" y="2106592"/>
                  </a:cubicBezTo>
                  <a:cubicBezTo>
                    <a:pt x="1531717" y="2095017"/>
                    <a:pt x="1545833" y="2081439"/>
                    <a:pt x="1562583" y="2071868"/>
                  </a:cubicBezTo>
                  <a:cubicBezTo>
                    <a:pt x="1573176" y="2065815"/>
                    <a:pt x="1586845" y="2066571"/>
                    <a:pt x="1597307" y="2060294"/>
                  </a:cubicBezTo>
                  <a:cubicBezTo>
                    <a:pt x="1606665" y="2054679"/>
                    <a:pt x="1612170" y="2044246"/>
                    <a:pt x="1620456" y="2037144"/>
                  </a:cubicBezTo>
                  <a:cubicBezTo>
                    <a:pt x="1639213" y="2021066"/>
                    <a:pt x="1659738" y="2007114"/>
                    <a:pt x="1678330" y="1990846"/>
                  </a:cubicBezTo>
                  <a:cubicBezTo>
                    <a:pt x="1690649" y="1980067"/>
                    <a:pt x="1699734" y="1965636"/>
                    <a:pt x="1713054" y="1956122"/>
                  </a:cubicBezTo>
                  <a:cubicBezTo>
                    <a:pt x="1819533" y="1880064"/>
                    <a:pt x="1697555" y="1992832"/>
                    <a:pt x="1805651" y="1898248"/>
                  </a:cubicBezTo>
                  <a:cubicBezTo>
                    <a:pt x="1842747" y="1865789"/>
                    <a:pt x="1859046" y="1845120"/>
                    <a:pt x="1886674" y="1805651"/>
                  </a:cubicBezTo>
                  <a:cubicBezTo>
                    <a:pt x="1902629" y="1782858"/>
                    <a:pt x="1916280" y="1758461"/>
                    <a:pt x="1932973" y="1736203"/>
                  </a:cubicBezTo>
                  <a:lnTo>
                    <a:pt x="1967697" y="1689904"/>
                  </a:lnTo>
                  <a:cubicBezTo>
                    <a:pt x="1971555" y="1674471"/>
                    <a:pt x="1972157" y="1657833"/>
                    <a:pt x="1979271" y="1643605"/>
                  </a:cubicBezTo>
                  <a:cubicBezTo>
                    <a:pt x="1991713" y="1618720"/>
                    <a:pt x="2016772" y="1600551"/>
                    <a:pt x="2025570" y="1574157"/>
                  </a:cubicBezTo>
                  <a:cubicBezTo>
                    <a:pt x="2051674" y="1495849"/>
                    <a:pt x="2017197" y="1590907"/>
                    <a:pt x="2071869" y="1481560"/>
                  </a:cubicBezTo>
                  <a:cubicBezTo>
                    <a:pt x="2080168" y="1464961"/>
                    <a:pt x="2091311" y="1415363"/>
                    <a:pt x="2095018" y="1400537"/>
                  </a:cubicBezTo>
                  <a:cubicBezTo>
                    <a:pt x="2098876" y="1331089"/>
                    <a:pt x="2106593" y="1261747"/>
                    <a:pt x="2106593" y="1192192"/>
                  </a:cubicBezTo>
                  <a:cubicBezTo>
                    <a:pt x="2106593" y="1076381"/>
                    <a:pt x="2104636" y="960363"/>
                    <a:pt x="2095018" y="844952"/>
                  </a:cubicBezTo>
                  <a:cubicBezTo>
                    <a:pt x="2092992" y="820635"/>
                    <a:pt x="2089123" y="792758"/>
                    <a:pt x="2071869" y="775504"/>
                  </a:cubicBezTo>
                  <a:lnTo>
                    <a:pt x="2025570" y="729205"/>
                  </a:lnTo>
                  <a:cubicBezTo>
                    <a:pt x="2017854" y="702197"/>
                    <a:pt x="2009812" y="675281"/>
                    <a:pt x="2002421" y="648182"/>
                  </a:cubicBezTo>
                  <a:cubicBezTo>
                    <a:pt x="1998235" y="632835"/>
                    <a:pt x="1997960" y="616112"/>
                    <a:pt x="1990846" y="601884"/>
                  </a:cubicBezTo>
                  <a:cubicBezTo>
                    <a:pt x="1985966" y="592123"/>
                    <a:pt x="1975413" y="586451"/>
                    <a:pt x="1967697" y="578734"/>
                  </a:cubicBezTo>
                  <a:cubicBezTo>
                    <a:pt x="1959980" y="555585"/>
                    <a:pt x="1958083" y="529589"/>
                    <a:pt x="1944547" y="509286"/>
                  </a:cubicBezTo>
                  <a:lnTo>
                    <a:pt x="1898248" y="439838"/>
                  </a:lnTo>
                  <a:lnTo>
                    <a:pt x="1875099" y="405114"/>
                  </a:lnTo>
                  <a:cubicBezTo>
                    <a:pt x="1867383" y="393539"/>
                    <a:pt x="1861787" y="380226"/>
                    <a:pt x="1851950" y="370390"/>
                  </a:cubicBezTo>
                  <a:lnTo>
                    <a:pt x="1828800" y="347241"/>
                  </a:lnTo>
                  <a:cubicBezTo>
                    <a:pt x="1824942" y="335666"/>
                    <a:pt x="1823503" y="322978"/>
                    <a:pt x="1817226" y="312516"/>
                  </a:cubicBezTo>
                  <a:cubicBezTo>
                    <a:pt x="1811611" y="303158"/>
                    <a:pt x="1800893" y="297888"/>
                    <a:pt x="1794076" y="289367"/>
                  </a:cubicBezTo>
                  <a:cubicBezTo>
                    <a:pt x="1785386" y="278504"/>
                    <a:pt x="1779833" y="265330"/>
                    <a:pt x="1770927" y="254643"/>
                  </a:cubicBezTo>
                  <a:cubicBezTo>
                    <a:pt x="1760448" y="242068"/>
                    <a:pt x="1746682" y="232494"/>
                    <a:pt x="1736203" y="219919"/>
                  </a:cubicBezTo>
                  <a:cubicBezTo>
                    <a:pt x="1727297" y="209232"/>
                    <a:pt x="1722214" y="195664"/>
                    <a:pt x="1713054" y="185195"/>
                  </a:cubicBezTo>
                  <a:cubicBezTo>
                    <a:pt x="1689590" y="158379"/>
                    <a:pt x="1655318" y="121603"/>
                    <a:pt x="1620456" y="104172"/>
                  </a:cubicBezTo>
                  <a:cubicBezTo>
                    <a:pt x="1609543" y="98716"/>
                    <a:pt x="1597307" y="96455"/>
                    <a:pt x="1585732" y="92597"/>
                  </a:cubicBezTo>
                  <a:cubicBezTo>
                    <a:pt x="1578016" y="81022"/>
                    <a:pt x="1573446" y="66563"/>
                    <a:pt x="1562583" y="57873"/>
                  </a:cubicBezTo>
                  <a:cubicBezTo>
                    <a:pt x="1554806" y="51651"/>
                    <a:pt x="1484883" y="35721"/>
                    <a:pt x="1481560" y="34724"/>
                  </a:cubicBezTo>
                  <a:cubicBezTo>
                    <a:pt x="1458188" y="27712"/>
                    <a:pt x="1436512" y="11865"/>
                    <a:pt x="1412112" y="11575"/>
                  </a:cubicBezTo>
                  <a:lnTo>
                    <a:pt x="439838" y="0"/>
                  </a:lnTo>
                  <a:cubicBezTo>
                    <a:pt x="374248" y="3858"/>
                    <a:pt x="307968" y="1328"/>
                    <a:pt x="243069" y="11575"/>
                  </a:cubicBezTo>
                  <a:cubicBezTo>
                    <a:pt x="232290" y="13277"/>
                    <a:pt x="229277" y="29109"/>
                    <a:pt x="219919" y="34724"/>
                  </a:cubicBezTo>
                  <a:cubicBezTo>
                    <a:pt x="209457" y="41001"/>
                    <a:pt x="196108" y="40843"/>
                    <a:pt x="185195" y="46299"/>
                  </a:cubicBezTo>
                  <a:cubicBezTo>
                    <a:pt x="172753" y="52520"/>
                    <a:pt x="162046" y="61732"/>
                    <a:pt x="150471" y="69448"/>
                  </a:cubicBezTo>
                  <a:cubicBezTo>
                    <a:pt x="125889" y="130904"/>
                    <a:pt x="154329" y="82951"/>
                    <a:pt x="150471" y="92597"/>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ZA" b="1" dirty="0">
                <a:solidFill>
                  <a:srgbClr val="3333FF"/>
                </a:solidFill>
              </a:rPr>
              <a:t>Transition and Persistence of the Drought Patterns</a:t>
            </a:r>
          </a:p>
        </p:txBody>
      </p:sp>
      <p:sp>
        <p:nvSpPr>
          <p:cNvPr id="19459"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ZA" altLang="en-US"/>
          </a:p>
        </p:txBody>
      </p:sp>
      <p:pic>
        <p:nvPicPr>
          <p:cNvPr id="194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5633" t="42120" r="21628" b="40797"/>
          <a:stretch>
            <a:fillRect/>
          </a:stretch>
        </p:blipFill>
        <p:spPr bwMode="auto">
          <a:xfrm>
            <a:off x="217488" y="1457325"/>
            <a:ext cx="8639175" cy="242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3"/>
          <p:cNvSpPr>
            <a:spLocks noChangeArrowheads="1"/>
          </p:cNvSpPr>
          <p:nvPr/>
        </p:nvSpPr>
        <p:spPr bwMode="auto">
          <a:xfrm>
            <a:off x="0" y="245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46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ZA" altLang="en-US"/>
          </a:p>
        </p:txBody>
      </p:sp>
      <p:sp>
        <p:nvSpPr>
          <p:cNvPr id="19463" name="Rectangle 6"/>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 name="Rectangle 2"/>
          <p:cNvSpPr/>
          <p:nvPr/>
        </p:nvSpPr>
        <p:spPr>
          <a:xfrm>
            <a:off x="539552" y="1457325"/>
            <a:ext cx="504056" cy="243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2641" y="6093296"/>
            <a:ext cx="639840" cy="6480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wrc.org.za/images/BannerA.jpg"/>
          <p:cNvPicPr>
            <a:picLocks noChangeAspect="1" noChangeArrowheads="1"/>
          </p:cNvPicPr>
          <p:nvPr/>
        </p:nvPicPr>
        <p:blipFill rotWithShape="1">
          <a:blip r:embed="rId5">
            <a:extLst>
              <a:ext uri="{28A0092B-C50C-407E-A947-70E740481C1C}">
                <a14:useLocalDpi xmlns:a14="http://schemas.microsoft.com/office/drawing/2010/main" val="0"/>
              </a:ext>
            </a:extLst>
          </a:blip>
          <a:srcRect r="36163"/>
          <a:stretch/>
        </p:blipFill>
        <p:spPr bwMode="auto">
          <a:xfrm>
            <a:off x="35496" y="6093296"/>
            <a:ext cx="648072" cy="64807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0" y="602128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09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634082"/>
          </a:xfrm>
        </p:spPr>
        <p:txBody>
          <a:bodyPr>
            <a:normAutofit fontScale="90000"/>
          </a:bodyPr>
          <a:lstStyle/>
          <a:p>
            <a:pPr>
              <a:defRPr/>
            </a:pPr>
            <a:r>
              <a:rPr lang="en-ZA" b="1" dirty="0">
                <a:solidFill>
                  <a:srgbClr val="3333FF"/>
                </a:solidFill>
              </a:rPr>
              <a:t>Decadal variation of the drought patterns</a:t>
            </a:r>
            <a:endParaRPr lang="en-ZA" dirty="0"/>
          </a:p>
        </p:txBody>
      </p:sp>
      <p:pic>
        <p:nvPicPr>
          <p:cNvPr id="18435"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l="16513" t="33443" r="22221" b="18469"/>
          <a:stretch>
            <a:fillRect/>
          </a:stretch>
        </p:blipFill>
        <p:spPr>
          <a:xfrm>
            <a:off x="107504" y="548680"/>
            <a:ext cx="8883650" cy="5432648"/>
          </a:xfrm>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2641" y="6093296"/>
            <a:ext cx="639840" cy="6480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wrc.org.za/images/BannerA.jpg"/>
          <p:cNvPicPr>
            <a:picLocks noChangeAspect="1" noChangeArrowheads="1"/>
          </p:cNvPicPr>
          <p:nvPr/>
        </p:nvPicPr>
        <p:blipFill rotWithShape="1">
          <a:blip r:embed="rId5">
            <a:extLst>
              <a:ext uri="{28A0092B-C50C-407E-A947-70E740481C1C}">
                <a14:useLocalDpi xmlns:a14="http://schemas.microsoft.com/office/drawing/2010/main" val="0"/>
              </a:ext>
            </a:extLst>
          </a:blip>
          <a:srcRect r="36163"/>
          <a:stretch/>
        </p:blipFill>
        <p:spPr bwMode="auto">
          <a:xfrm>
            <a:off x="35496" y="6093296"/>
            <a:ext cx="648072" cy="6480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0" y="602128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744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0F3E-88E3-4824-8D28-4724CFDD720B}"/>
              </a:ext>
            </a:extLst>
          </p:cNvPr>
          <p:cNvSpPr>
            <a:spLocks noGrp="1"/>
          </p:cNvSpPr>
          <p:nvPr>
            <p:ph type="title"/>
          </p:nvPr>
        </p:nvSpPr>
        <p:spPr/>
        <p:txBody>
          <a:bodyPr/>
          <a:lstStyle/>
          <a:p>
            <a:r>
              <a:rPr lang="en-US" b="1" dirty="0">
                <a:solidFill>
                  <a:srgbClr val="0066FF"/>
                </a:solidFill>
              </a:rPr>
              <a:t>Seminar Topics</a:t>
            </a:r>
            <a:endParaRPr lang="en-ZA" b="1" dirty="0">
              <a:solidFill>
                <a:srgbClr val="0066FF"/>
              </a:solidFill>
            </a:endParaRPr>
          </a:p>
        </p:txBody>
      </p:sp>
      <p:sp>
        <p:nvSpPr>
          <p:cNvPr id="3" name="Content Placeholder 2">
            <a:extLst>
              <a:ext uri="{FF2B5EF4-FFF2-40B4-BE49-F238E27FC236}">
                <a16:creationId xmlns:a16="http://schemas.microsoft.com/office/drawing/2014/main" id="{E7B01DBE-EA41-4265-A976-2DC23AFC3D54}"/>
              </a:ext>
            </a:extLst>
          </p:cNvPr>
          <p:cNvSpPr>
            <a:spLocks noGrp="1"/>
          </p:cNvSpPr>
          <p:nvPr>
            <p:ph idx="1"/>
          </p:nvPr>
        </p:nvSpPr>
        <p:spPr>
          <a:xfrm>
            <a:off x="457200" y="1417638"/>
            <a:ext cx="8305800" cy="4708525"/>
          </a:xfrm>
        </p:spPr>
        <p:txBody>
          <a:bodyPr>
            <a:normAutofit lnSpcReduction="10000"/>
          </a:bodyPr>
          <a:lstStyle/>
          <a:p>
            <a:r>
              <a:rPr lang="en-US" dirty="0"/>
              <a:t>The usage of principal component analysis in climate science [Rebecca </a:t>
            </a:r>
            <a:r>
              <a:rPr lang="en-US" dirty="0" err="1"/>
              <a:t>Efua</a:t>
            </a:r>
            <a:r>
              <a:rPr lang="en-US" dirty="0"/>
              <a:t> </a:t>
            </a:r>
            <a:r>
              <a:rPr lang="en-US" dirty="0" err="1"/>
              <a:t>Guisgo</a:t>
            </a:r>
            <a:r>
              <a:rPr lang="en-US" dirty="0"/>
              <a:t>]</a:t>
            </a:r>
          </a:p>
          <a:p>
            <a:endParaRPr lang="en-ZA" dirty="0"/>
          </a:p>
          <a:p>
            <a:r>
              <a:rPr lang="en-US" dirty="0"/>
              <a:t>Application of Artificial Neural Network methods in climate science [Grace </a:t>
            </a:r>
            <a:r>
              <a:rPr lang="en-US" dirty="0" err="1"/>
              <a:t>Adu</a:t>
            </a:r>
            <a:r>
              <a:rPr lang="en-US" dirty="0"/>
              <a:t> </a:t>
            </a:r>
            <a:r>
              <a:rPr lang="en-US" dirty="0" err="1"/>
              <a:t>Aborah</a:t>
            </a:r>
            <a:r>
              <a:rPr lang="en-US" dirty="0"/>
              <a:t>]</a:t>
            </a:r>
          </a:p>
          <a:p>
            <a:endParaRPr lang="en-US" dirty="0"/>
          </a:p>
          <a:p>
            <a:r>
              <a:rPr lang="en-US" dirty="0"/>
              <a:t>A literature review on bias correction methods in climate science[</a:t>
            </a:r>
            <a:r>
              <a:rPr lang="en-US" dirty="0" err="1"/>
              <a:t>Akeresola</a:t>
            </a:r>
            <a:r>
              <a:rPr lang="en-US"/>
              <a:t> Rebecca]</a:t>
            </a:r>
            <a:endParaRPr lang="en-ZA" dirty="0"/>
          </a:p>
        </p:txBody>
      </p:sp>
    </p:spTree>
    <p:extLst>
      <p:ext uri="{BB962C8B-B14F-4D97-AF65-F5344CB8AC3E}">
        <p14:creationId xmlns:p14="http://schemas.microsoft.com/office/powerpoint/2010/main" val="218194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A726D9ED-3924-404A-9A90-78FA0FE57472}"/>
              </a:ext>
            </a:extLst>
          </p:cNvPr>
          <p:cNvSpPr>
            <a:spLocks noGrp="1"/>
          </p:cNvSpPr>
          <p:nvPr>
            <p:ph type="ctrTitle"/>
          </p:nvPr>
        </p:nvSpPr>
        <p:spPr/>
        <p:txBody>
          <a:bodyPr/>
          <a:lstStyle/>
          <a:p>
            <a:r>
              <a:rPr lang="en-US" altLang="en-US"/>
              <a:t>Time Series Analysis</a:t>
            </a:r>
          </a:p>
        </p:txBody>
      </p:sp>
      <p:sp>
        <p:nvSpPr>
          <p:cNvPr id="4" name="Subtitle 3">
            <a:extLst>
              <a:ext uri="{FF2B5EF4-FFF2-40B4-BE49-F238E27FC236}">
                <a16:creationId xmlns:a16="http://schemas.microsoft.com/office/drawing/2014/main" id="{F8580305-3223-4816-B0C1-845A746761A9}"/>
              </a:ext>
            </a:extLst>
          </p:cNvPr>
          <p:cNvSpPr>
            <a:spLocks noGrp="1"/>
          </p:cNvSpPr>
          <p:nvPr>
            <p:ph type="subTitle" idx="1"/>
          </p:nvPr>
        </p:nvSpPr>
        <p:spPr/>
        <p:txBody>
          <a:bodyPr/>
          <a:lstStyle/>
          <a:p>
            <a:pPr>
              <a:buFont typeface="Arial" charset="0"/>
              <a:buNone/>
              <a:defRPr/>
            </a:pPr>
            <a:endParaRPr lang="en-ZA"/>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3BC38BDE-B98C-47D0-9F64-AAFC9806DB01}"/>
              </a:ext>
            </a:extLst>
          </p:cNvPr>
          <p:cNvSpPr>
            <a:spLocks noGrp="1"/>
          </p:cNvSpPr>
          <p:nvPr>
            <p:ph type="title"/>
          </p:nvPr>
        </p:nvSpPr>
        <p:spPr/>
        <p:txBody>
          <a:bodyPr/>
          <a:lstStyle/>
          <a:p>
            <a:pPr eaLnBrk="1" hangingPunct="1"/>
            <a:r>
              <a:rPr lang="en-US" altLang="en-US" b="1">
                <a:solidFill>
                  <a:srgbClr val="210DB5"/>
                </a:solidFill>
              </a:rPr>
              <a:t>Time Series Analysis</a:t>
            </a:r>
          </a:p>
        </p:txBody>
      </p:sp>
      <p:sp>
        <p:nvSpPr>
          <p:cNvPr id="3075" name="Content Placeholder 2">
            <a:extLst>
              <a:ext uri="{FF2B5EF4-FFF2-40B4-BE49-F238E27FC236}">
                <a16:creationId xmlns:a16="http://schemas.microsoft.com/office/drawing/2014/main" id="{A3B5952F-A389-4869-B292-FF3CA53434CE}"/>
              </a:ext>
            </a:extLst>
          </p:cNvPr>
          <p:cNvSpPr>
            <a:spLocks noGrp="1"/>
          </p:cNvSpPr>
          <p:nvPr>
            <p:ph idx="1"/>
          </p:nvPr>
        </p:nvSpPr>
        <p:spPr>
          <a:xfrm>
            <a:off x="457200" y="1600200"/>
            <a:ext cx="8458200" cy="4800600"/>
          </a:xfrm>
        </p:spPr>
        <p:txBody>
          <a:bodyPr/>
          <a:lstStyle/>
          <a:p>
            <a:pPr eaLnBrk="1" hangingPunct="1"/>
            <a:r>
              <a:rPr lang="en-US" altLang="en-US"/>
              <a:t>Time series data:</a:t>
            </a:r>
          </a:p>
          <a:p>
            <a:pPr lvl="1" eaLnBrk="1" hangingPunct="1"/>
            <a:r>
              <a:rPr lang="en-US" altLang="en-US"/>
              <a:t>sequence of measurements that follow non-random orders. </a:t>
            </a:r>
          </a:p>
          <a:p>
            <a:pPr lvl="1" eaLnBrk="1" hangingPunct="1"/>
            <a:r>
              <a:rPr lang="en-US" altLang="en-US"/>
              <a:t>measurements are at equally spaced time intervals.</a:t>
            </a:r>
          </a:p>
          <a:p>
            <a:pPr eaLnBrk="1" hangingPunct="1"/>
            <a:r>
              <a:rPr lang="en-US" altLang="en-US"/>
              <a:t>Goals of Time series analysis:</a:t>
            </a:r>
          </a:p>
          <a:p>
            <a:pPr lvl="1"/>
            <a:r>
              <a:rPr lang="en-US" altLang="en-US"/>
              <a:t>Identifying of patterns</a:t>
            </a:r>
          </a:p>
          <a:p>
            <a:pPr lvl="1"/>
            <a:r>
              <a:rPr lang="en-US" altLang="en-US"/>
              <a:t>Predicting future values</a:t>
            </a:r>
          </a:p>
          <a:p>
            <a:pPr lvl="1" eaLnBrk="1" hangingPunct="1"/>
            <a:endParaRPr lang="en-US" altLang="en-US"/>
          </a:p>
          <a:p>
            <a:pPr lvl="2" eaLnBrk="1" hangingPunct="1"/>
            <a:endParaRPr lang="en-US" altLang="en-US"/>
          </a:p>
          <a:p>
            <a:pPr lvl="1" eaLnBrk="1" hangingPunct="1"/>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624ACF7-2E89-44C1-9E58-9B5593A68577}"/>
              </a:ext>
            </a:extLst>
          </p:cNvPr>
          <p:cNvSpPr>
            <a:spLocks noGrp="1"/>
          </p:cNvSpPr>
          <p:nvPr>
            <p:ph type="title"/>
          </p:nvPr>
        </p:nvSpPr>
        <p:spPr/>
        <p:txBody>
          <a:bodyPr/>
          <a:lstStyle/>
          <a:p>
            <a:r>
              <a:rPr lang="en-US" altLang="en-US" b="1">
                <a:solidFill>
                  <a:srgbClr val="210DB5"/>
                </a:solidFill>
              </a:rPr>
              <a:t>Identifying patterns…</a:t>
            </a:r>
          </a:p>
        </p:txBody>
      </p:sp>
      <p:sp>
        <p:nvSpPr>
          <p:cNvPr id="4099" name="Content Placeholder 2">
            <a:extLst>
              <a:ext uri="{FF2B5EF4-FFF2-40B4-BE49-F238E27FC236}">
                <a16:creationId xmlns:a16="http://schemas.microsoft.com/office/drawing/2014/main" id="{1324E106-40E7-4691-BFA0-324EE4C3B372}"/>
              </a:ext>
            </a:extLst>
          </p:cNvPr>
          <p:cNvSpPr>
            <a:spLocks noGrp="1"/>
          </p:cNvSpPr>
          <p:nvPr>
            <p:ph idx="1"/>
          </p:nvPr>
        </p:nvSpPr>
        <p:spPr/>
        <p:txBody>
          <a:bodyPr/>
          <a:lstStyle/>
          <a:p>
            <a:endParaRPr lang="en-US" altLang="en-US"/>
          </a:p>
          <a:p>
            <a:r>
              <a:rPr lang="en-US" altLang="en-US"/>
              <a:t>Systematic pattern and random noise</a:t>
            </a:r>
          </a:p>
          <a:p>
            <a:pPr lvl="1"/>
            <a:r>
              <a:rPr lang="en-US" altLang="en-US"/>
              <a:t>Filtering …</a:t>
            </a:r>
          </a:p>
          <a:p>
            <a:endParaRPr lang="en-US" altLang="en-US"/>
          </a:p>
          <a:p>
            <a:r>
              <a:rPr lang="en-US" altLang="en-US"/>
              <a:t>Trend and Seasonality (periodicity)</a:t>
            </a:r>
          </a:p>
          <a:p>
            <a:pPr>
              <a:buFont typeface="Arial" panose="020B0604020202020204" pitchFamily="34" charset="0"/>
              <a:buNone/>
            </a:pPr>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CCDAED0-A664-4090-95D2-1BBF49928E05}"/>
              </a:ext>
            </a:extLst>
          </p:cNvPr>
          <p:cNvSpPr>
            <a:spLocks noGrp="1"/>
          </p:cNvSpPr>
          <p:nvPr>
            <p:ph type="title"/>
          </p:nvPr>
        </p:nvSpPr>
        <p:spPr/>
        <p:txBody>
          <a:bodyPr/>
          <a:lstStyle/>
          <a:p>
            <a:r>
              <a:rPr lang="en-US" altLang="en-US" b="1">
                <a:solidFill>
                  <a:srgbClr val="210DB5"/>
                </a:solidFill>
              </a:rPr>
              <a:t>Trend Analysis</a:t>
            </a:r>
            <a:endParaRPr lang="en-US" altLang="en-US">
              <a:solidFill>
                <a:srgbClr val="210DB5"/>
              </a:solidFill>
            </a:endParaRPr>
          </a:p>
        </p:txBody>
      </p:sp>
      <p:sp>
        <p:nvSpPr>
          <p:cNvPr id="5123" name="Content Placeholder 2">
            <a:extLst>
              <a:ext uri="{FF2B5EF4-FFF2-40B4-BE49-F238E27FC236}">
                <a16:creationId xmlns:a16="http://schemas.microsoft.com/office/drawing/2014/main" id="{AF02E24E-9898-42E1-8A94-4FE87519BD36}"/>
              </a:ext>
            </a:extLst>
          </p:cNvPr>
          <p:cNvSpPr>
            <a:spLocks noGrp="1"/>
          </p:cNvSpPr>
          <p:nvPr>
            <p:ph idx="1"/>
          </p:nvPr>
        </p:nvSpPr>
        <p:spPr/>
        <p:txBody>
          <a:bodyPr/>
          <a:lstStyle/>
          <a:p>
            <a:endParaRPr lang="en-US" altLang="en-US"/>
          </a:p>
          <a:p>
            <a:r>
              <a:rPr lang="en-US" altLang="en-US"/>
              <a:t>Smoothing</a:t>
            </a:r>
          </a:p>
          <a:p>
            <a:pPr lvl="1"/>
            <a:r>
              <a:rPr lang="en-US" altLang="en-US"/>
              <a:t>local averaging of data  </a:t>
            </a:r>
          </a:p>
          <a:p>
            <a:pPr>
              <a:buFont typeface="Arial" panose="020B0604020202020204" pitchFamily="34" charset="0"/>
              <a:buNone/>
            </a:pPr>
            <a:endParaRPr lang="en-US" altLang="en-US"/>
          </a:p>
          <a:p>
            <a:r>
              <a:rPr lang="en-US" altLang="en-US"/>
              <a:t>Curve fitting</a:t>
            </a:r>
          </a:p>
          <a:p>
            <a:pPr lvl="1"/>
            <a:r>
              <a:rPr lang="en-US" altLang="en-US"/>
              <a:t>Approximate data by a linear (non-linear) function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50A0D3B3-0FE1-483D-A742-E7D22258856A}"/>
              </a:ext>
            </a:extLst>
          </p:cNvPr>
          <p:cNvSpPr>
            <a:spLocks noGrp="1"/>
          </p:cNvSpPr>
          <p:nvPr>
            <p:ph type="title"/>
          </p:nvPr>
        </p:nvSpPr>
        <p:spPr/>
        <p:txBody>
          <a:bodyPr/>
          <a:lstStyle/>
          <a:p>
            <a:r>
              <a:rPr lang="en-US" altLang="en-US" b="1">
                <a:solidFill>
                  <a:srgbClr val="210DB5"/>
                </a:solidFill>
              </a:rPr>
              <a:t>Analysis of seasonality</a:t>
            </a:r>
            <a:endParaRPr lang="en-US" altLang="en-US">
              <a:solidFill>
                <a:srgbClr val="210DB5"/>
              </a:solidFill>
            </a:endParaRPr>
          </a:p>
        </p:txBody>
      </p:sp>
      <p:sp>
        <p:nvSpPr>
          <p:cNvPr id="6147" name="Content Placeholder 2">
            <a:extLst>
              <a:ext uri="{FF2B5EF4-FFF2-40B4-BE49-F238E27FC236}">
                <a16:creationId xmlns:a16="http://schemas.microsoft.com/office/drawing/2014/main" id="{EB26524E-CF5F-408A-B4B9-6818BFAC9507}"/>
              </a:ext>
            </a:extLst>
          </p:cNvPr>
          <p:cNvSpPr>
            <a:spLocks noGrp="1"/>
          </p:cNvSpPr>
          <p:nvPr>
            <p:ph idx="1"/>
          </p:nvPr>
        </p:nvSpPr>
        <p:spPr/>
        <p:txBody>
          <a:bodyPr/>
          <a:lstStyle/>
          <a:p>
            <a:r>
              <a:rPr lang="en-US" altLang="en-US"/>
              <a:t>Autocorrelation</a:t>
            </a:r>
          </a:p>
          <a:p>
            <a:pPr lvl="1"/>
            <a:r>
              <a:rPr lang="en-US" altLang="en-US"/>
              <a:t>Autocorrelation</a:t>
            </a:r>
          </a:p>
          <a:p>
            <a:pPr lvl="1"/>
            <a:r>
              <a:rPr lang="en-US" altLang="en-US"/>
              <a:t>Cross - correlation</a:t>
            </a:r>
          </a:p>
          <a:p>
            <a:endParaRPr lang="en-US" altLang="en-US"/>
          </a:p>
          <a:p>
            <a:r>
              <a:rPr lang="en-US" altLang="en-US"/>
              <a:t>Fourier Analysis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1B4F70B-453A-4BAB-A74F-84AC2628357E}"/>
              </a:ext>
            </a:extLst>
          </p:cNvPr>
          <p:cNvSpPr>
            <a:spLocks noGrp="1"/>
          </p:cNvSpPr>
          <p:nvPr>
            <p:ph type="title"/>
          </p:nvPr>
        </p:nvSpPr>
        <p:spPr/>
        <p:txBody>
          <a:bodyPr/>
          <a:lstStyle/>
          <a:p>
            <a:r>
              <a:rPr lang="en-US" altLang="en-US" b="1">
                <a:solidFill>
                  <a:srgbClr val="210DB5"/>
                </a:solidFill>
              </a:rPr>
              <a:t>Autocorrelation</a:t>
            </a:r>
            <a:endParaRPr lang="en-ZA" altLang="en-US" b="1">
              <a:solidFill>
                <a:srgbClr val="210DB5"/>
              </a:solidFill>
            </a:endParaRPr>
          </a:p>
        </p:txBody>
      </p:sp>
      <p:sp>
        <p:nvSpPr>
          <p:cNvPr id="7171" name="Content Placeholder 2">
            <a:extLst>
              <a:ext uri="{FF2B5EF4-FFF2-40B4-BE49-F238E27FC236}">
                <a16:creationId xmlns:a16="http://schemas.microsoft.com/office/drawing/2014/main" id="{01529CBA-BBD7-43A4-96E6-A0E3335CADF4}"/>
              </a:ext>
            </a:extLst>
          </p:cNvPr>
          <p:cNvSpPr>
            <a:spLocks noGrp="1"/>
          </p:cNvSpPr>
          <p:nvPr>
            <p:ph idx="1"/>
          </p:nvPr>
        </p:nvSpPr>
        <p:spPr/>
        <p:txBody>
          <a:bodyPr/>
          <a:lstStyle/>
          <a:p>
            <a:r>
              <a:rPr lang="en-ZA" altLang="en-US"/>
              <a:t>When the correlation is calculated between a series and a lagged version of itself it is called autocorrelation. </a:t>
            </a:r>
          </a:p>
          <a:p>
            <a:r>
              <a:rPr lang="en-ZA" altLang="en-US"/>
              <a:t>A high correlation is likely to indicate a periodicity in the signal of the corresponding time duration.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8443B07-DACE-4F3F-924B-3E8666727861}"/>
              </a:ext>
            </a:extLst>
          </p:cNvPr>
          <p:cNvSpPr>
            <a:spLocks noGrp="1"/>
          </p:cNvSpPr>
          <p:nvPr>
            <p:ph type="title"/>
          </p:nvPr>
        </p:nvSpPr>
        <p:spPr>
          <a:xfrm>
            <a:off x="152400" y="274638"/>
            <a:ext cx="8534400" cy="715962"/>
          </a:xfrm>
        </p:spPr>
        <p:txBody>
          <a:bodyPr>
            <a:normAutofit fontScale="90000"/>
          </a:bodyPr>
          <a:lstStyle/>
          <a:p>
            <a:br>
              <a:rPr lang="en-US" altLang="en-US"/>
            </a:br>
            <a:r>
              <a:rPr lang="en-US" altLang="en-US" b="1">
                <a:solidFill>
                  <a:srgbClr val="210DB5"/>
                </a:solidFill>
              </a:rPr>
              <a:t>Autocorrelation (auto-correlogram)</a:t>
            </a:r>
            <a:br>
              <a:rPr lang="en-US" altLang="en-US" b="1">
                <a:solidFill>
                  <a:srgbClr val="210DB5"/>
                </a:solidFill>
              </a:rPr>
            </a:br>
            <a:endParaRPr lang="en-US" altLang="en-US" b="1">
              <a:solidFill>
                <a:srgbClr val="210DB5"/>
              </a:solidFill>
            </a:endParaRPr>
          </a:p>
        </p:txBody>
      </p:sp>
      <p:pic>
        <p:nvPicPr>
          <p:cNvPr id="8195" name="Picture 2" descr="C:\Users\Babatunde\Desktop\EGS4013\Time series\c0.gif">
            <a:extLst>
              <a:ext uri="{FF2B5EF4-FFF2-40B4-BE49-F238E27FC236}">
                <a16:creationId xmlns:a16="http://schemas.microsoft.com/office/drawing/2014/main" id="{AF94B9B0-4414-4B7D-BC1C-ADC00CB10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971800"/>
            <a:ext cx="26574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a:extLst>
              <a:ext uri="{FF2B5EF4-FFF2-40B4-BE49-F238E27FC236}">
                <a16:creationId xmlns:a16="http://schemas.microsoft.com/office/drawing/2014/main" id="{BCFB4B0D-BF8E-456B-8B2C-97BCD8FDB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371600"/>
            <a:ext cx="46863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C:\Users\Babatunde\Desktop\EGS4013\Time series\ch.gif">
            <a:extLst>
              <a:ext uri="{FF2B5EF4-FFF2-40B4-BE49-F238E27FC236}">
                <a16:creationId xmlns:a16="http://schemas.microsoft.com/office/drawing/2014/main" id="{A39E0F09-7FBA-4C3B-8BF5-24791EB30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86200"/>
            <a:ext cx="325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C:\Users\Babatunde\Desktop\EGS4013\Time series\rh.gif">
            <a:extLst>
              <a:ext uri="{FF2B5EF4-FFF2-40B4-BE49-F238E27FC236}">
                <a16:creationId xmlns:a16="http://schemas.microsoft.com/office/drawing/2014/main" id="{EB0D4850-7319-4B71-AB45-F3535BD82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336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6038"/>
            <a:ext cx="8229600" cy="563562"/>
          </a:xfrm>
        </p:spPr>
        <p:txBody>
          <a:bodyPr>
            <a:normAutofit fontScale="90000"/>
          </a:bodyPr>
          <a:lstStyle/>
          <a:p>
            <a:r>
              <a:rPr lang="en-US" b="1" dirty="0">
                <a:solidFill>
                  <a:srgbClr val="0033CC"/>
                </a:solidFill>
              </a:rPr>
              <a:t>Example(2)</a:t>
            </a:r>
          </a:p>
        </p:txBody>
      </p:sp>
      <p:pic>
        <p:nvPicPr>
          <p:cNvPr id="4" name="Content Placeholder 3"/>
          <p:cNvPicPr>
            <a:picLocks noGrp="1"/>
          </p:cNvPicPr>
          <p:nvPr>
            <p:ph idx="1"/>
          </p:nvPr>
        </p:nvPicPr>
        <p:blipFill>
          <a:blip r:embed="rId2" cstate="print"/>
          <a:srcRect l="9434" t="10000" r="2831" b="12857"/>
          <a:stretch>
            <a:fillRect/>
          </a:stretch>
        </p:blipFill>
        <p:spPr bwMode="auto">
          <a:xfrm>
            <a:off x="533400" y="685800"/>
            <a:ext cx="7543800" cy="4724400"/>
          </a:xfrm>
          <a:prstGeom prst="rect">
            <a:avLst/>
          </a:prstGeom>
          <a:noFill/>
          <a:ln w="9525">
            <a:noFill/>
            <a:miter lim="800000"/>
            <a:headEnd/>
            <a:tailEnd/>
          </a:ln>
        </p:spPr>
      </p:pic>
      <p:grpSp>
        <p:nvGrpSpPr>
          <p:cNvPr id="13" name="Group 12"/>
          <p:cNvGrpSpPr/>
          <p:nvPr/>
        </p:nvGrpSpPr>
        <p:grpSpPr>
          <a:xfrm>
            <a:off x="838200" y="838200"/>
            <a:ext cx="6521777" cy="3258820"/>
            <a:chOff x="662651" y="1420053"/>
            <a:chExt cx="6851160" cy="3574190"/>
          </a:xfrm>
        </p:grpSpPr>
        <p:sp>
          <p:nvSpPr>
            <p:cNvPr id="7" name="Freeform 6"/>
            <p:cNvSpPr/>
            <p:nvPr/>
          </p:nvSpPr>
          <p:spPr>
            <a:xfrm>
              <a:off x="4792332" y="2249634"/>
              <a:ext cx="1890119" cy="2142219"/>
            </a:xfrm>
            <a:custGeom>
              <a:avLst/>
              <a:gdLst>
                <a:gd name="connsiteX0" fmla="*/ 1623901 w 1890119"/>
                <a:gd name="connsiteY0" fmla="*/ 613458 h 2142219"/>
                <a:gd name="connsiteX1" fmla="*/ 1612326 w 1890119"/>
                <a:gd name="connsiteY1" fmla="*/ 567159 h 2142219"/>
                <a:gd name="connsiteX2" fmla="*/ 1554453 w 1890119"/>
                <a:gd name="connsiteY2" fmla="*/ 486136 h 2142219"/>
                <a:gd name="connsiteX3" fmla="*/ 1519729 w 1890119"/>
                <a:gd name="connsiteY3" fmla="*/ 451412 h 2142219"/>
                <a:gd name="connsiteX4" fmla="*/ 1473430 w 1890119"/>
                <a:gd name="connsiteY4" fmla="*/ 381964 h 2142219"/>
                <a:gd name="connsiteX5" fmla="*/ 1461855 w 1890119"/>
                <a:gd name="connsiteY5" fmla="*/ 347240 h 2142219"/>
                <a:gd name="connsiteX6" fmla="*/ 1427131 w 1890119"/>
                <a:gd name="connsiteY6" fmla="*/ 324091 h 2142219"/>
                <a:gd name="connsiteX7" fmla="*/ 1392407 w 1890119"/>
                <a:gd name="connsiteY7" fmla="*/ 266217 h 2142219"/>
                <a:gd name="connsiteX8" fmla="*/ 1334534 w 1890119"/>
                <a:gd name="connsiteY8" fmla="*/ 208344 h 2142219"/>
                <a:gd name="connsiteX9" fmla="*/ 1288235 w 1890119"/>
                <a:gd name="connsiteY9" fmla="*/ 150471 h 2142219"/>
                <a:gd name="connsiteX10" fmla="*/ 1241936 w 1890119"/>
                <a:gd name="connsiteY10" fmla="*/ 92597 h 2142219"/>
                <a:gd name="connsiteX11" fmla="*/ 1149339 w 1890119"/>
                <a:gd name="connsiteY11" fmla="*/ 34724 h 2142219"/>
                <a:gd name="connsiteX12" fmla="*/ 1103040 w 1890119"/>
                <a:gd name="connsiteY12" fmla="*/ 23149 h 2142219"/>
                <a:gd name="connsiteX13" fmla="*/ 998868 w 1890119"/>
                <a:gd name="connsiteY13" fmla="*/ 0 h 2142219"/>
                <a:gd name="connsiteX14" fmla="*/ 732650 w 1890119"/>
                <a:gd name="connsiteY14" fmla="*/ 11574 h 2142219"/>
                <a:gd name="connsiteX15" fmla="*/ 651628 w 1890119"/>
                <a:gd name="connsiteY15" fmla="*/ 23149 h 2142219"/>
                <a:gd name="connsiteX16" fmla="*/ 582180 w 1890119"/>
                <a:gd name="connsiteY16" fmla="*/ 46298 h 2142219"/>
                <a:gd name="connsiteX17" fmla="*/ 524306 w 1890119"/>
                <a:gd name="connsiteY17" fmla="*/ 92597 h 2142219"/>
                <a:gd name="connsiteX18" fmla="*/ 501157 w 1890119"/>
                <a:gd name="connsiteY18" fmla="*/ 115747 h 2142219"/>
                <a:gd name="connsiteX19" fmla="*/ 431709 w 1890119"/>
                <a:gd name="connsiteY19" fmla="*/ 138896 h 2142219"/>
                <a:gd name="connsiteX20" fmla="*/ 408559 w 1890119"/>
                <a:gd name="connsiteY20" fmla="*/ 162045 h 2142219"/>
                <a:gd name="connsiteX21" fmla="*/ 339111 w 1890119"/>
                <a:gd name="connsiteY21" fmla="*/ 185195 h 2142219"/>
                <a:gd name="connsiteX22" fmla="*/ 315962 w 1890119"/>
                <a:gd name="connsiteY22" fmla="*/ 219919 h 2142219"/>
                <a:gd name="connsiteX23" fmla="*/ 304387 w 1890119"/>
                <a:gd name="connsiteY23" fmla="*/ 254643 h 2142219"/>
                <a:gd name="connsiteX24" fmla="*/ 269663 w 1890119"/>
                <a:gd name="connsiteY24" fmla="*/ 277792 h 2142219"/>
                <a:gd name="connsiteX25" fmla="*/ 234939 w 1890119"/>
                <a:gd name="connsiteY25" fmla="*/ 312516 h 2142219"/>
                <a:gd name="connsiteX26" fmla="*/ 200215 w 1890119"/>
                <a:gd name="connsiteY26" fmla="*/ 370390 h 2142219"/>
                <a:gd name="connsiteX27" fmla="*/ 153916 w 1890119"/>
                <a:gd name="connsiteY27" fmla="*/ 439838 h 2142219"/>
                <a:gd name="connsiteX28" fmla="*/ 119192 w 1890119"/>
                <a:gd name="connsiteY28" fmla="*/ 509286 h 2142219"/>
                <a:gd name="connsiteX29" fmla="*/ 84468 w 1890119"/>
                <a:gd name="connsiteY29" fmla="*/ 578734 h 2142219"/>
                <a:gd name="connsiteX30" fmla="*/ 72893 w 1890119"/>
                <a:gd name="connsiteY30" fmla="*/ 625033 h 2142219"/>
                <a:gd name="connsiteX31" fmla="*/ 61319 w 1890119"/>
                <a:gd name="connsiteY31" fmla="*/ 706055 h 2142219"/>
                <a:gd name="connsiteX32" fmla="*/ 38169 w 1890119"/>
                <a:gd name="connsiteY32" fmla="*/ 775504 h 2142219"/>
                <a:gd name="connsiteX33" fmla="*/ 38169 w 1890119"/>
                <a:gd name="connsiteY33" fmla="*/ 1342663 h 2142219"/>
                <a:gd name="connsiteX34" fmla="*/ 61319 w 1890119"/>
                <a:gd name="connsiteY34" fmla="*/ 1562582 h 2142219"/>
                <a:gd name="connsiteX35" fmla="*/ 84468 w 1890119"/>
                <a:gd name="connsiteY35" fmla="*/ 1608881 h 2142219"/>
                <a:gd name="connsiteX36" fmla="*/ 142342 w 1890119"/>
                <a:gd name="connsiteY36" fmla="*/ 1678329 h 2142219"/>
                <a:gd name="connsiteX37" fmla="*/ 211790 w 1890119"/>
                <a:gd name="connsiteY37" fmla="*/ 1736202 h 2142219"/>
                <a:gd name="connsiteX38" fmla="*/ 234939 w 1890119"/>
                <a:gd name="connsiteY38" fmla="*/ 1759352 h 2142219"/>
                <a:gd name="connsiteX39" fmla="*/ 373835 w 1890119"/>
                <a:gd name="connsiteY39" fmla="*/ 1817225 h 2142219"/>
                <a:gd name="connsiteX40" fmla="*/ 454858 w 1890119"/>
                <a:gd name="connsiteY40" fmla="*/ 1828800 h 2142219"/>
                <a:gd name="connsiteX41" fmla="*/ 512731 w 1890119"/>
                <a:gd name="connsiteY41" fmla="*/ 1863524 h 2142219"/>
                <a:gd name="connsiteX42" fmla="*/ 616904 w 1890119"/>
                <a:gd name="connsiteY42" fmla="*/ 1898248 h 2142219"/>
                <a:gd name="connsiteX43" fmla="*/ 663202 w 1890119"/>
                <a:gd name="connsiteY43" fmla="*/ 1921397 h 2142219"/>
                <a:gd name="connsiteX44" fmla="*/ 697926 w 1890119"/>
                <a:gd name="connsiteY44" fmla="*/ 1932972 h 2142219"/>
                <a:gd name="connsiteX45" fmla="*/ 721076 w 1890119"/>
                <a:gd name="connsiteY45" fmla="*/ 1956121 h 2142219"/>
                <a:gd name="connsiteX46" fmla="*/ 767374 w 1890119"/>
                <a:gd name="connsiteY46" fmla="*/ 1979271 h 2142219"/>
                <a:gd name="connsiteX47" fmla="*/ 836823 w 1890119"/>
                <a:gd name="connsiteY47" fmla="*/ 2025569 h 2142219"/>
                <a:gd name="connsiteX48" fmla="*/ 848397 w 1890119"/>
                <a:gd name="connsiteY48" fmla="*/ 2060293 h 2142219"/>
                <a:gd name="connsiteX49" fmla="*/ 917845 w 1890119"/>
                <a:gd name="connsiteY49" fmla="*/ 2083443 h 2142219"/>
                <a:gd name="connsiteX50" fmla="*/ 1079891 w 1890119"/>
                <a:gd name="connsiteY50" fmla="*/ 2106592 h 2142219"/>
                <a:gd name="connsiteX51" fmla="*/ 1114615 w 1890119"/>
                <a:gd name="connsiteY51" fmla="*/ 2118167 h 2142219"/>
                <a:gd name="connsiteX52" fmla="*/ 1728073 w 1890119"/>
                <a:gd name="connsiteY52" fmla="*/ 2118167 h 2142219"/>
                <a:gd name="connsiteX53" fmla="*/ 1751223 w 1890119"/>
                <a:gd name="connsiteY53" fmla="*/ 2002420 h 2142219"/>
                <a:gd name="connsiteX54" fmla="*/ 1774372 w 1890119"/>
                <a:gd name="connsiteY54" fmla="*/ 1932972 h 2142219"/>
                <a:gd name="connsiteX55" fmla="*/ 1797521 w 1890119"/>
                <a:gd name="connsiteY55" fmla="*/ 1909822 h 2142219"/>
                <a:gd name="connsiteX56" fmla="*/ 1820671 w 1890119"/>
                <a:gd name="connsiteY56" fmla="*/ 1875098 h 2142219"/>
                <a:gd name="connsiteX57" fmla="*/ 1890119 w 1890119"/>
                <a:gd name="connsiteY57" fmla="*/ 1828800 h 2142219"/>
                <a:gd name="connsiteX58" fmla="*/ 1878544 w 1890119"/>
                <a:gd name="connsiteY58" fmla="*/ 1736202 h 2142219"/>
                <a:gd name="connsiteX59" fmla="*/ 1866969 w 1890119"/>
                <a:gd name="connsiteY59" fmla="*/ 1701478 h 2142219"/>
                <a:gd name="connsiteX60" fmla="*/ 1855395 w 1890119"/>
                <a:gd name="connsiteY60" fmla="*/ 1643605 h 2142219"/>
                <a:gd name="connsiteX61" fmla="*/ 1843820 w 1890119"/>
                <a:gd name="connsiteY61" fmla="*/ 1574157 h 2142219"/>
                <a:gd name="connsiteX62" fmla="*/ 1820671 w 1890119"/>
                <a:gd name="connsiteY62" fmla="*/ 1504709 h 2142219"/>
                <a:gd name="connsiteX63" fmla="*/ 1820671 w 1890119"/>
                <a:gd name="connsiteY63" fmla="*/ 1018572 h 2142219"/>
                <a:gd name="connsiteX64" fmla="*/ 1809096 w 1890119"/>
                <a:gd name="connsiteY64" fmla="*/ 960698 h 2142219"/>
                <a:gd name="connsiteX65" fmla="*/ 1785947 w 1890119"/>
                <a:gd name="connsiteY65" fmla="*/ 856526 h 2142219"/>
                <a:gd name="connsiteX66" fmla="*/ 1751223 w 1890119"/>
                <a:gd name="connsiteY66" fmla="*/ 833377 h 2142219"/>
                <a:gd name="connsiteX67" fmla="*/ 1728073 w 1890119"/>
                <a:gd name="connsiteY67" fmla="*/ 810228 h 2142219"/>
                <a:gd name="connsiteX68" fmla="*/ 1704924 w 1890119"/>
                <a:gd name="connsiteY68" fmla="*/ 740779 h 2142219"/>
                <a:gd name="connsiteX69" fmla="*/ 1693349 w 1890119"/>
                <a:gd name="connsiteY69" fmla="*/ 706055 h 2142219"/>
                <a:gd name="connsiteX70" fmla="*/ 1670200 w 1890119"/>
                <a:gd name="connsiteY70" fmla="*/ 671331 h 2142219"/>
                <a:gd name="connsiteX71" fmla="*/ 1623901 w 1890119"/>
                <a:gd name="connsiteY71" fmla="*/ 613458 h 214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90119" h="2142219">
                  <a:moveTo>
                    <a:pt x="1623901" y="613458"/>
                  </a:moveTo>
                  <a:cubicBezTo>
                    <a:pt x="1614255" y="596096"/>
                    <a:pt x="1618592" y="581781"/>
                    <a:pt x="1612326" y="567159"/>
                  </a:cubicBezTo>
                  <a:cubicBezTo>
                    <a:pt x="1607091" y="554944"/>
                    <a:pt x="1557841" y="490089"/>
                    <a:pt x="1554453" y="486136"/>
                  </a:cubicBezTo>
                  <a:cubicBezTo>
                    <a:pt x="1543800" y="473708"/>
                    <a:pt x="1529779" y="464333"/>
                    <a:pt x="1519729" y="451412"/>
                  </a:cubicBezTo>
                  <a:cubicBezTo>
                    <a:pt x="1502648" y="429451"/>
                    <a:pt x="1482228" y="408358"/>
                    <a:pt x="1473430" y="381964"/>
                  </a:cubicBezTo>
                  <a:cubicBezTo>
                    <a:pt x="1469572" y="370389"/>
                    <a:pt x="1469477" y="356767"/>
                    <a:pt x="1461855" y="347240"/>
                  </a:cubicBezTo>
                  <a:cubicBezTo>
                    <a:pt x="1453165" y="336377"/>
                    <a:pt x="1438706" y="331807"/>
                    <a:pt x="1427131" y="324091"/>
                  </a:cubicBezTo>
                  <a:cubicBezTo>
                    <a:pt x="1407031" y="263788"/>
                    <a:pt x="1428723" y="311613"/>
                    <a:pt x="1392407" y="266217"/>
                  </a:cubicBezTo>
                  <a:cubicBezTo>
                    <a:pt x="1348313" y="211099"/>
                    <a:pt x="1394061" y="248028"/>
                    <a:pt x="1334534" y="208344"/>
                  </a:cubicBezTo>
                  <a:cubicBezTo>
                    <a:pt x="1312000" y="140743"/>
                    <a:pt x="1340591" y="202827"/>
                    <a:pt x="1288235" y="150471"/>
                  </a:cubicBezTo>
                  <a:cubicBezTo>
                    <a:pt x="1213465" y="75701"/>
                    <a:pt x="1310670" y="149876"/>
                    <a:pt x="1241936" y="92597"/>
                  </a:cubicBezTo>
                  <a:cubicBezTo>
                    <a:pt x="1212138" y="67765"/>
                    <a:pt x="1185788" y="48392"/>
                    <a:pt x="1149339" y="34724"/>
                  </a:cubicBezTo>
                  <a:cubicBezTo>
                    <a:pt x="1134444" y="29138"/>
                    <a:pt x="1118336" y="27519"/>
                    <a:pt x="1103040" y="23149"/>
                  </a:cubicBezTo>
                  <a:cubicBezTo>
                    <a:pt x="1023258" y="354"/>
                    <a:pt x="1124194" y="20887"/>
                    <a:pt x="998868" y="0"/>
                  </a:cubicBezTo>
                  <a:cubicBezTo>
                    <a:pt x="910129" y="3858"/>
                    <a:pt x="821276" y="5666"/>
                    <a:pt x="732650" y="11574"/>
                  </a:cubicBezTo>
                  <a:cubicBezTo>
                    <a:pt x="705429" y="13389"/>
                    <a:pt x="678211" y="17014"/>
                    <a:pt x="651628" y="23149"/>
                  </a:cubicBezTo>
                  <a:cubicBezTo>
                    <a:pt x="627851" y="28636"/>
                    <a:pt x="582180" y="46298"/>
                    <a:pt x="582180" y="46298"/>
                  </a:cubicBezTo>
                  <a:cubicBezTo>
                    <a:pt x="526280" y="102198"/>
                    <a:pt x="597319" y="34186"/>
                    <a:pt x="524306" y="92597"/>
                  </a:cubicBezTo>
                  <a:cubicBezTo>
                    <a:pt x="515785" y="99414"/>
                    <a:pt x="510918" y="110867"/>
                    <a:pt x="501157" y="115747"/>
                  </a:cubicBezTo>
                  <a:cubicBezTo>
                    <a:pt x="479332" y="126660"/>
                    <a:pt x="431709" y="138896"/>
                    <a:pt x="431709" y="138896"/>
                  </a:cubicBezTo>
                  <a:cubicBezTo>
                    <a:pt x="423992" y="146612"/>
                    <a:pt x="418320" y="157165"/>
                    <a:pt x="408559" y="162045"/>
                  </a:cubicBezTo>
                  <a:cubicBezTo>
                    <a:pt x="386734" y="172958"/>
                    <a:pt x="339111" y="185195"/>
                    <a:pt x="339111" y="185195"/>
                  </a:cubicBezTo>
                  <a:cubicBezTo>
                    <a:pt x="331395" y="196770"/>
                    <a:pt x="322183" y="207477"/>
                    <a:pt x="315962" y="219919"/>
                  </a:cubicBezTo>
                  <a:cubicBezTo>
                    <a:pt x="310506" y="230832"/>
                    <a:pt x="312009" y="245116"/>
                    <a:pt x="304387" y="254643"/>
                  </a:cubicBezTo>
                  <a:cubicBezTo>
                    <a:pt x="295697" y="265506"/>
                    <a:pt x="280350" y="268886"/>
                    <a:pt x="269663" y="277792"/>
                  </a:cubicBezTo>
                  <a:cubicBezTo>
                    <a:pt x="257088" y="288271"/>
                    <a:pt x="246514" y="300941"/>
                    <a:pt x="234939" y="312516"/>
                  </a:cubicBezTo>
                  <a:cubicBezTo>
                    <a:pt x="212808" y="378907"/>
                    <a:pt x="238346" y="319548"/>
                    <a:pt x="200215" y="370390"/>
                  </a:cubicBezTo>
                  <a:cubicBezTo>
                    <a:pt x="183522" y="392648"/>
                    <a:pt x="153916" y="439838"/>
                    <a:pt x="153916" y="439838"/>
                  </a:cubicBezTo>
                  <a:cubicBezTo>
                    <a:pt x="124827" y="527110"/>
                    <a:pt x="164065" y="419543"/>
                    <a:pt x="119192" y="509286"/>
                  </a:cubicBezTo>
                  <a:cubicBezTo>
                    <a:pt x="71265" y="605136"/>
                    <a:pt x="150816" y="479211"/>
                    <a:pt x="84468" y="578734"/>
                  </a:cubicBezTo>
                  <a:cubicBezTo>
                    <a:pt x="80610" y="594167"/>
                    <a:pt x="75739" y="609382"/>
                    <a:pt x="72893" y="625033"/>
                  </a:cubicBezTo>
                  <a:cubicBezTo>
                    <a:pt x="68013" y="651874"/>
                    <a:pt x="67453" y="679472"/>
                    <a:pt x="61319" y="706055"/>
                  </a:cubicBezTo>
                  <a:cubicBezTo>
                    <a:pt x="55832" y="729832"/>
                    <a:pt x="38169" y="775504"/>
                    <a:pt x="38169" y="775504"/>
                  </a:cubicBezTo>
                  <a:cubicBezTo>
                    <a:pt x="0" y="1004529"/>
                    <a:pt x="21201" y="850582"/>
                    <a:pt x="38169" y="1342663"/>
                  </a:cubicBezTo>
                  <a:cubicBezTo>
                    <a:pt x="39352" y="1376971"/>
                    <a:pt x="38817" y="1502575"/>
                    <a:pt x="61319" y="1562582"/>
                  </a:cubicBezTo>
                  <a:cubicBezTo>
                    <a:pt x="67377" y="1578738"/>
                    <a:pt x="75323" y="1594249"/>
                    <a:pt x="84468" y="1608881"/>
                  </a:cubicBezTo>
                  <a:cubicBezTo>
                    <a:pt x="140747" y="1698927"/>
                    <a:pt x="97062" y="1621729"/>
                    <a:pt x="142342" y="1678329"/>
                  </a:cubicBezTo>
                  <a:cubicBezTo>
                    <a:pt x="185969" y="1732863"/>
                    <a:pt x="139520" y="1700068"/>
                    <a:pt x="211790" y="1736202"/>
                  </a:cubicBezTo>
                  <a:cubicBezTo>
                    <a:pt x="219506" y="1743919"/>
                    <a:pt x="225581" y="1753737"/>
                    <a:pt x="234939" y="1759352"/>
                  </a:cubicBezTo>
                  <a:cubicBezTo>
                    <a:pt x="288000" y="1791189"/>
                    <a:pt x="318842" y="1807226"/>
                    <a:pt x="373835" y="1817225"/>
                  </a:cubicBezTo>
                  <a:cubicBezTo>
                    <a:pt x="400677" y="1822105"/>
                    <a:pt x="427850" y="1824942"/>
                    <a:pt x="454858" y="1828800"/>
                  </a:cubicBezTo>
                  <a:cubicBezTo>
                    <a:pt x="535463" y="1855667"/>
                    <a:pt x="449178" y="1821155"/>
                    <a:pt x="512731" y="1863524"/>
                  </a:cubicBezTo>
                  <a:cubicBezTo>
                    <a:pt x="553805" y="1890907"/>
                    <a:pt x="568132" y="1888493"/>
                    <a:pt x="616904" y="1898248"/>
                  </a:cubicBezTo>
                  <a:cubicBezTo>
                    <a:pt x="632337" y="1905964"/>
                    <a:pt x="647343" y="1914600"/>
                    <a:pt x="663202" y="1921397"/>
                  </a:cubicBezTo>
                  <a:cubicBezTo>
                    <a:pt x="674416" y="1926203"/>
                    <a:pt x="687464" y="1926695"/>
                    <a:pt x="697926" y="1932972"/>
                  </a:cubicBezTo>
                  <a:cubicBezTo>
                    <a:pt x="707284" y="1938587"/>
                    <a:pt x="711996" y="1950068"/>
                    <a:pt x="721076" y="1956121"/>
                  </a:cubicBezTo>
                  <a:cubicBezTo>
                    <a:pt x="735432" y="1965692"/>
                    <a:pt x="752578" y="1970394"/>
                    <a:pt x="767374" y="1979271"/>
                  </a:cubicBezTo>
                  <a:cubicBezTo>
                    <a:pt x="791231" y="1993585"/>
                    <a:pt x="836823" y="2025569"/>
                    <a:pt x="836823" y="2025569"/>
                  </a:cubicBezTo>
                  <a:cubicBezTo>
                    <a:pt x="840681" y="2037144"/>
                    <a:pt x="838469" y="2053201"/>
                    <a:pt x="848397" y="2060293"/>
                  </a:cubicBezTo>
                  <a:cubicBezTo>
                    <a:pt x="868253" y="2074476"/>
                    <a:pt x="894696" y="2075727"/>
                    <a:pt x="917845" y="2083443"/>
                  </a:cubicBezTo>
                  <a:cubicBezTo>
                    <a:pt x="992992" y="2108492"/>
                    <a:pt x="940439" y="2093914"/>
                    <a:pt x="1079891" y="2106592"/>
                  </a:cubicBezTo>
                  <a:cubicBezTo>
                    <a:pt x="1091466" y="2110450"/>
                    <a:pt x="1102489" y="2116820"/>
                    <a:pt x="1114615" y="2118167"/>
                  </a:cubicBezTo>
                  <a:cubicBezTo>
                    <a:pt x="1331090" y="2142219"/>
                    <a:pt x="1491922" y="2124381"/>
                    <a:pt x="1728073" y="2118167"/>
                  </a:cubicBezTo>
                  <a:cubicBezTo>
                    <a:pt x="1735895" y="2071234"/>
                    <a:pt x="1738272" y="2045589"/>
                    <a:pt x="1751223" y="2002420"/>
                  </a:cubicBezTo>
                  <a:cubicBezTo>
                    <a:pt x="1758235" y="1979048"/>
                    <a:pt x="1757118" y="1950227"/>
                    <a:pt x="1774372" y="1932972"/>
                  </a:cubicBezTo>
                  <a:cubicBezTo>
                    <a:pt x="1782088" y="1925255"/>
                    <a:pt x="1790704" y="1918343"/>
                    <a:pt x="1797521" y="1909822"/>
                  </a:cubicBezTo>
                  <a:cubicBezTo>
                    <a:pt x="1806211" y="1898959"/>
                    <a:pt x="1810202" y="1884258"/>
                    <a:pt x="1820671" y="1875098"/>
                  </a:cubicBezTo>
                  <a:cubicBezTo>
                    <a:pt x="1841609" y="1856777"/>
                    <a:pt x="1890119" y="1828800"/>
                    <a:pt x="1890119" y="1828800"/>
                  </a:cubicBezTo>
                  <a:cubicBezTo>
                    <a:pt x="1886261" y="1797934"/>
                    <a:pt x="1884109" y="1766806"/>
                    <a:pt x="1878544" y="1736202"/>
                  </a:cubicBezTo>
                  <a:cubicBezTo>
                    <a:pt x="1876361" y="1724198"/>
                    <a:pt x="1869928" y="1713315"/>
                    <a:pt x="1866969" y="1701478"/>
                  </a:cubicBezTo>
                  <a:cubicBezTo>
                    <a:pt x="1862198" y="1682392"/>
                    <a:pt x="1858914" y="1662961"/>
                    <a:pt x="1855395" y="1643605"/>
                  </a:cubicBezTo>
                  <a:cubicBezTo>
                    <a:pt x="1851197" y="1620515"/>
                    <a:pt x="1849512" y="1596925"/>
                    <a:pt x="1843820" y="1574157"/>
                  </a:cubicBezTo>
                  <a:cubicBezTo>
                    <a:pt x="1837902" y="1550484"/>
                    <a:pt x="1820671" y="1504709"/>
                    <a:pt x="1820671" y="1504709"/>
                  </a:cubicBezTo>
                  <a:cubicBezTo>
                    <a:pt x="1842634" y="1285064"/>
                    <a:pt x="1839513" y="1367148"/>
                    <a:pt x="1820671" y="1018572"/>
                  </a:cubicBezTo>
                  <a:cubicBezTo>
                    <a:pt x="1819609" y="998927"/>
                    <a:pt x="1812615" y="980054"/>
                    <a:pt x="1809096" y="960698"/>
                  </a:cubicBezTo>
                  <a:cubicBezTo>
                    <a:pt x="1808964" y="959974"/>
                    <a:pt x="1797950" y="871530"/>
                    <a:pt x="1785947" y="856526"/>
                  </a:cubicBezTo>
                  <a:cubicBezTo>
                    <a:pt x="1777257" y="845663"/>
                    <a:pt x="1762086" y="842067"/>
                    <a:pt x="1751223" y="833377"/>
                  </a:cubicBezTo>
                  <a:cubicBezTo>
                    <a:pt x="1742701" y="826560"/>
                    <a:pt x="1735790" y="817944"/>
                    <a:pt x="1728073" y="810228"/>
                  </a:cubicBezTo>
                  <a:lnTo>
                    <a:pt x="1704924" y="740779"/>
                  </a:lnTo>
                  <a:cubicBezTo>
                    <a:pt x="1701066" y="729204"/>
                    <a:pt x="1700117" y="716207"/>
                    <a:pt x="1693349" y="706055"/>
                  </a:cubicBezTo>
                  <a:cubicBezTo>
                    <a:pt x="1685633" y="694480"/>
                    <a:pt x="1676421" y="683773"/>
                    <a:pt x="1670200" y="671331"/>
                  </a:cubicBezTo>
                  <a:cubicBezTo>
                    <a:pt x="1640149" y="611230"/>
                    <a:pt x="1633547" y="630820"/>
                    <a:pt x="1623901" y="613458"/>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6453851" y="1798223"/>
              <a:ext cx="1059960" cy="1257493"/>
            </a:xfrm>
            <a:custGeom>
              <a:avLst/>
              <a:gdLst>
                <a:gd name="connsiteX0" fmla="*/ 856527 w 1059960"/>
                <a:gd name="connsiteY0" fmla="*/ 146324 h 1257493"/>
                <a:gd name="connsiteX1" fmla="*/ 833377 w 1059960"/>
                <a:gd name="connsiteY1" fmla="*/ 100025 h 1257493"/>
                <a:gd name="connsiteX2" fmla="*/ 763929 w 1059960"/>
                <a:gd name="connsiteY2" fmla="*/ 53726 h 1257493"/>
                <a:gd name="connsiteX3" fmla="*/ 520861 w 1059960"/>
                <a:gd name="connsiteY3" fmla="*/ 19002 h 1257493"/>
                <a:gd name="connsiteX4" fmla="*/ 277792 w 1059960"/>
                <a:gd name="connsiteY4" fmla="*/ 30577 h 1257493"/>
                <a:gd name="connsiteX5" fmla="*/ 219919 w 1059960"/>
                <a:gd name="connsiteY5" fmla="*/ 42152 h 1257493"/>
                <a:gd name="connsiteX6" fmla="*/ 150471 w 1059960"/>
                <a:gd name="connsiteY6" fmla="*/ 100025 h 1257493"/>
                <a:gd name="connsiteX7" fmla="*/ 81023 w 1059960"/>
                <a:gd name="connsiteY7" fmla="*/ 123174 h 1257493"/>
                <a:gd name="connsiteX8" fmla="*/ 46299 w 1059960"/>
                <a:gd name="connsiteY8" fmla="*/ 134749 h 1257493"/>
                <a:gd name="connsiteX9" fmla="*/ 23149 w 1059960"/>
                <a:gd name="connsiteY9" fmla="*/ 157899 h 1257493"/>
                <a:gd name="connsiteX10" fmla="*/ 0 w 1059960"/>
                <a:gd name="connsiteY10" fmla="*/ 227347 h 1257493"/>
                <a:gd name="connsiteX11" fmla="*/ 11575 w 1059960"/>
                <a:gd name="connsiteY11" fmla="*/ 331519 h 1257493"/>
                <a:gd name="connsiteX12" fmla="*/ 23149 w 1059960"/>
                <a:gd name="connsiteY12" fmla="*/ 493564 h 1257493"/>
                <a:gd name="connsiteX13" fmla="*/ 46299 w 1059960"/>
                <a:gd name="connsiteY13" fmla="*/ 563012 h 1257493"/>
                <a:gd name="connsiteX14" fmla="*/ 92598 w 1059960"/>
                <a:gd name="connsiteY14" fmla="*/ 609311 h 1257493"/>
                <a:gd name="connsiteX15" fmla="*/ 115747 w 1059960"/>
                <a:gd name="connsiteY15" fmla="*/ 644035 h 1257493"/>
                <a:gd name="connsiteX16" fmla="*/ 150471 w 1059960"/>
                <a:gd name="connsiteY16" fmla="*/ 667185 h 1257493"/>
                <a:gd name="connsiteX17" fmla="*/ 185195 w 1059960"/>
                <a:gd name="connsiteY17" fmla="*/ 736633 h 1257493"/>
                <a:gd name="connsiteX18" fmla="*/ 219919 w 1059960"/>
                <a:gd name="connsiteY18" fmla="*/ 748207 h 1257493"/>
                <a:gd name="connsiteX19" fmla="*/ 266218 w 1059960"/>
                <a:gd name="connsiteY19" fmla="*/ 806081 h 1257493"/>
                <a:gd name="connsiteX20" fmla="*/ 312517 w 1059960"/>
                <a:gd name="connsiteY20" fmla="*/ 863954 h 1257493"/>
                <a:gd name="connsiteX21" fmla="*/ 347241 w 1059960"/>
                <a:gd name="connsiteY21" fmla="*/ 921828 h 1257493"/>
                <a:gd name="connsiteX22" fmla="*/ 370390 w 1059960"/>
                <a:gd name="connsiteY22" fmla="*/ 956552 h 1257493"/>
                <a:gd name="connsiteX23" fmla="*/ 451413 w 1059960"/>
                <a:gd name="connsiteY23" fmla="*/ 991276 h 1257493"/>
                <a:gd name="connsiteX24" fmla="*/ 486137 w 1059960"/>
                <a:gd name="connsiteY24" fmla="*/ 1014425 h 1257493"/>
                <a:gd name="connsiteX25" fmla="*/ 520861 w 1059960"/>
                <a:gd name="connsiteY25" fmla="*/ 1083873 h 1257493"/>
                <a:gd name="connsiteX26" fmla="*/ 544010 w 1059960"/>
                <a:gd name="connsiteY26" fmla="*/ 1153321 h 1257493"/>
                <a:gd name="connsiteX27" fmla="*/ 578734 w 1059960"/>
                <a:gd name="connsiteY27" fmla="*/ 1211195 h 1257493"/>
                <a:gd name="connsiteX28" fmla="*/ 659757 w 1059960"/>
                <a:gd name="connsiteY28" fmla="*/ 1222769 h 1257493"/>
                <a:gd name="connsiteX29" fmla="*/ 729205 w 1059960"/>
                <a:gd name="connsiteY29" fmla="*/ 1245919 h 1257493"/>
                <a:gd name="connsiteX30" fmla="*/ 763929 w 1059960"/>
                <a:gd name="connsiteY30" fmla="*/ 1257493 h 1257493"/>
                <a:gd name="connsiteX31" fmla="*/ 937549 w 1059960"/>
                <a:gd name="connsiteY31" fmla="*/ 1245919 h 1257493"/>
                <a:gd name="connsiteX32" fmla="*/ 972274 w 1059960"/>
                <a:gd name="connsiteY32" fmla="*/ 1222769 h 1257493"/>
                <a:gd name="connsiteX33" fmla="*/ 1006998 w 1059960"/>
                <a:gd name="connsiteY33" fmla="*/ 1211195 h 1257493"/>
                <a:gd name="connsiteX34" fmla="*/ 1030147 w 1059960"/>
                <a:gd name="connsiteY34" fmla="*/ 1188045 h 1257493"/>
                <a:gd name="connsiteX35" fmla="*/ 1053296 w 1059960"/>
                <a:gd name="connsiteY35" fmla="*/ 1153321 h 1257493"/>
                <a:gd name="connsiteX36" fmla="*/ 1041722 w 1059960"/>
                <a:gd name="connsiteY36" fmla="*/ 319944 h 1257493"/>
                <a:gd name="connsiteX37" fmla="*/ 995423 w 1059960"/>
                <a:gd name="connsiteY37" fmla="*/ 273645 h 1257493"/>
                <a:gd name="connsiteX38" fmla="*/ 983848 w 1059960"/>
                <a:gd name="connsiteY38" fmla="*/ 238921 h 1257493"/>
                <a:gd name="connsiteX39" fmla="*/ 949124 w 1059960"/>
                <a:gd name="connsiteY39" fmla="*/ 204197 h 1257493"/>
                <a:gd name="connsiteX40" fmla="*/ 902825 w 1059960"/>
                <a:gd name="connsiteY40" fmla="*/ 192623 h 1257493"/>
                <a:gd name="connsiteX41" fmla="*/ 868101 w 1059960"/>
                <a:gd name="connsiteY41" fmla="*/ 181048 h 1257493"/>
                <a:gd name="connsiteX42" fmla="*/ 856527 w 1059960"/>
                <a:gd name="connsiteY42" fmla="*/ 146324 h 125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9960" h="1257493">
                  <a:moveTo>
                    <a:pt x="856527" y="146324"/>
                  </a:moveTo>
                  <a:cubicBezTo>
                    <a:pt x="848810" y="130891"/>
                    <a:pt x="843406" y="114066"/>
                    <a:pt x="833377" y="100025"/>
                  </a:cubicBezTo>
                  <a:cubicBezTo>
                    <a:pt x="801267" y="55071"/>
                    <a:pt x="805803" y="71672"/>
                    <a:pt x="763929" y="53726"/>
                  </a:cubicBezTo>
                  <a:cubicBezTo>
                    <a:pt x="638569" y="0"/>
                    <a:pt x="812133" y="36136"/>
                    <a:pt x="520861" y="19002"/>
                  </a:cubicBezTo>
                  <a:cubicBezTo>
                    <a:pt x="439838" y="22860"/>
                    <a:pt x="358668" y="24356"/>
                    <a:pt x="277792" y="30577"/>
                  </a:cubicBezTo>
                  <a:cubicBezTo>
                    <a:pt x="258177" y="32086"/>
                    <a:pt x="238339" y="35244"/>
                    <a:pt x="219919" y="42152"/>
                  </a:cubicBezTo>
                  <a:cubicBezTo>
                    <a:pt x="156449" y="65953"/>
                    <a:pt x="212830" y="65381"/>
                    <a:pt x="150471" y="100025"/>
                  </a:cubicBezTo>
                  <a:cubicBezTo>
                    <a:pt x="129140" y="111875"/>
                    <a:pt x="104172" y="115458"/>
                    <a:pt x="81023" y="123174"/>
                  </a:cubicBezTo>
                  <a:lnTo>
                    <a:pt x="46299" y="134749"/>
                  </a:lnTo>
                  <a:cubicBezTo>
                    <a:pt x="38582" y="142466"/>
                    <a:pt x="28029" y="148138"/>
                    <a:pt x="23149" y="157899"/>
                  </a:cubicBezTo>
                  <a:cubicBezTo>
                    <a:pt x="12236" y="179724"/>
                    <a:pt x="0" y="227347"/>
                    <a:pt x="0" y="227347"/>
                  </a:cubicBezTo>
                  <a:cubicBezTo>
                    <a:pt x="3858" y="262071"/>
                    <a:pt x="8548" y="296713"/>
                    <a:pt x="11575" y="331519"/>
                  </a:cubicBezTo>
                  <a:cubicBezTo>
                    <a:pt x="16266" y="385468"/>
                    <a:pt x="15116" y="440011"/>
                    <a:pt x="23149" y="493564"/>
                  </a:cubicBezTo>
                  <a:cubicBezTo>
                    <a:pt x="26769" y="517696"/>
                    <a:pt x="38582" y="539863"/>
                    <a:pt x="46299" y="563012"/>
                  </a:cubicBezTo>
                  <a:cubicBezTo>
                    <a:pt x="61732" y="609311"/>
                    <a:pt x="46299" y="593878"/>
                    <a:pt x="92598" y="609311"/>
                  </a:cubicBezTo>
                  <a:cubicBezTo>
                    <a:pt x="100314" y="620886"/>
                    <a:pt x="105911" y="634198"/>
                    <a:pt x="115747" y="644035"/>
                  </a:cubicBezTo>
                  <a:cubicBezTo>
                    <a:pt x="125584" y="653872"/>
                    <a:pt x="141781" y="656322"/>
                    <a:pt x="150471" y="667185"/>
                  </a:cubicBezTo>
                  <a:cubicBezTo>
                    <a:pt x="187745" y="713778"/>
                    <a:pt x="130993" y="693271"/>
                    <a:pt x="185195" y="736633"/>
                  </a:cubicBezTo>
                  <a:cubicBezTo>
                    <a:pt x="194722" y="744255"/>
                    <a:pt x="208344" y="744349"/>
                    <a:pt x="219919" y="748207"/>
                  </a:cubicBezTo>
                  <a:cubicBezTo>
                    <a:pt x="291168" y="855082"/>
                    <a:pt x="200246" y="723616"/>
                    <a:pt x="266218" y="806081"/>
                  </a:cubicBezTo>
                  <a:cubicBezTo>
                    <a:pt x="324619" y="879082"/>
                    <a:pt x="256625" y="808064"/>
                    <a:pt x="312517" y="863954"/>
                  </a:cubicBezTo>
                  <a:cubicBezTo>
                    <a:pt x="332617" y="924257"/>
                    <a:pt x="310925" y="876432"/>
                    <a:pt x="347241" y="921828"/>
                  </a:cubicBezTo>
                  <a:cubicBezTo>
                    <a:pt x="355931" y="932691"/>
                    <a:pt x="359703" y="947646"/>
                    <a:pt x="370390" y="956552"/>
                  </a:cubicBezTo>
                  <a:cubicBezTo>
                    <a:pt x="406515" y="986656"/>
                    <a:pt x="415231" y="973185"/>
                    <a:pt x="451413" y="991276"/>
                  </a:cubicBezTo>
                  <a:cubicBezTo>
                    <a:pt x="463855" y="997497"/>
                    <a:pt x="474562" y="1006709"/>
                    <a:pt x="486137" y="1014425"/>
                  </a:cubicBezTo>
                  <a:cubicBezTo>
                    <a:pt x="528344" y="1141052"/>
                    <a:pt x="461032" y="949258"/>
                    <a:pt x="520861" y="1083873"/>
                  </a:cubicBezTo>
                  <a:cubicBezTo>
                    <a:pt x="530771" y="1106171"/>
                    <a:pt x="536294" y="1130172"/>
                    <a:pt x="544010" y="1153321"/>
                  </a:cubicBezTo>
                  <a:cubicBezTo>
                    <a:pt x="550153" y="1171751"/>
                    <a:pt x="554903" y="1203251"/>
                    <a:pt x="578734" y="1211195"/>
                  </a:cubicBezTo>
                  <a:cubicBezTo>
                    <a:pt x="604616" y="1219822"/>
                    <a:pt x="632749" y="1218911"/>
                    <a:pt x="659757" y="1222769"/>
                  </a:cubicBezTo>
                  <a:lnTo>
                    <a:pt x="729205" y="1245919"/>
                  </a:lnTo>
                  <a:lnTo>
                    <a:pt x="763929" y="1257493"/>
                  </a:lnTo>
                  <a:cubicBezTo>
                    <a:pt x="821802" y="1253635"/>
                    <a:pt x="880336" y="1255454"/>
                    <a:pt x="937549" y="1245919"/>
                  </a:cubicBezTo>
                  <a:cubicBezTo>
                    <a:pt x="951271" y="1243632"/>
                    <a:pt x="959831" y="1228990"/>
                    <a:pt x="972274" y="1222769"/>
                  </a:cubicBezTo>
                  <a:cubicBezTo>
                    <a:pt x="983187" y="1217313"/>
                    <a:pt x="995423" y="1215053"/>
                    <a:pt x="1006998" y="1211195"/>
                  </a:cubicBezTo>
                  <a:cubicBezTo>
                    <a:pt x="1014714" y="1203478"/>
                    <a:pt x="1023330" y="1196567"/>
                    <a:pt x="1030147" y="1188045"/>
                  </a:cubicBezTo>
                  <a:cubicBezTo>
                    <a:pt x="1038837" y="1177182"/>
                    <a:pt x="1053111" y="1167231"/>
                    <a:pt x="1053296" y="1153321"/>
                  </a:cubicBezTo>
                  <a:cubicBezTo>
                    <a:pt x="1057000" y="875527"/>
                    <a:pt x="1059960" y="597164"/>
                    <a:pt x="1041722" y="319944"/>
                  </a:cubicBezTo>
                  <a:cubicBezTo>
                    <a:pt x="1040289" y="298166"/>
                    <a:pt x="995423" y="273645"/>
                    <a:pt x="995423" y="273645"/>
                  </a:cubicBezTo>
                  <a:cubicBezTo>
                    <a:pt x="991565" y="262070"/>
                    <a:pt x="990616" y="249073"/>
                    <a:pt x="983848" y="238921"/>
                  </a:cubicBezTo>
                  <a:cubicBezTo>
                    <a:pt x="974768" y="225301"/>
                    <a:pt x="963336" y="212318"/>
                    <a:pt x="949124" y="204197"/>
                  </a:cubicBezTo>
                  <a:cubicBezTo>
                    <a:pt x="935312" y="196305"/>
                    <a:pt x="918121" y="196993"/>
                    <a:pt x="902825" y="192623"/>
                  </a:cubicBezTo>
                  <a:cubicBezTo>
                    <a:pt x="891094" y="189271"/>
                    <a:pt x="879676" y="184906"/>
                    <a:pt x="868101" y="181048"/>
                  </a:cubicBezTo>
                  <a:lnTo>
                    <a:pt x="856527" y="146324"/>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662651" y="1420053"/>
              <a:ext cx="1082564" cy="2526447"/>
            </a:xfrm>
            <a:custGeom>
              <a:avLst/>
              <a:gdLst>
                <a:gd name="connsiteX0" fmla="*/ 428263 w 1082564"/>
                <a:gd name="connsiteY0" fmla="*/ 24853 h 2526447"/>
                <a:gd name="connsiteX1" fmla="*/ 381964 w 1082564"/>
                <a:gd name="connsiteY1" fmla="*/ 71152 h 2526447"/>
                <a:gd name="connsiteX2" fmla="*/ 300941 w 1082564"/>
                <a:gd name="connsiteY2" fmla="*/ 117451 h 2526447"/>
                <a:gd name="connsiteX3" fmla="*/ 289367 w 1082564"/>
                <a:gd name="connsiteY3" fmla="*/ 152175 h 2526447"/>
                <a:gd name="connsiteX4" fmla="*/ 254643 w 1082564"/>
                <a:gd name="connsiteY4" fmla="*/ 175324 h 2526447"/>
                <a:gd name="connsiteX5" fmla="*/ 231493 w 1082564"/>
                <a:gd name="connsiteY5" fmla="*/ 198474 h 2526447"/>
                <a:gd name="connsiteX6" fmla="*/ 185195 w 1082564"/>
                <a:gd name="connsiteY6" fmla="*/ 279496 h 2526447"/>
                <a:gd name="connsiteX7" fmla="*/ 162045 w 1082564"/>
                <a:gd name="connsiteY7" fmla="*/ 302646 h 2526447"/>
                <a:gd name="connsiteX8" fmla="*/ 127321 w 1082564"/>
                <a:gd name="connsiteY8" fmla="*/ 360519 h 2526447"/>
                <a:gd name="connsiteX9" fmla="*/ 92597 w 1082564"/>
                <a:gd name="connsiteY9" fmla="*/ 418393 h 2526447"/>
                <a:gd name="connsiteX10" fmla="*/ 69448 w 1082564"/>
                <a:gd name="connsiteY10" fmla="*/ 487841 h 2526447"/>
                <a:gd name="connsiteX11" fmla="*/ 57873 w 1082564"/>
                <a:gd name="connsiteY11" fmla="*/ 534139 h 2526447"/>
                <a:gd name="connsiteX12" fmla="*/ 34724 w 1082564"/>
                <a:gd name="connsiteY12" fmla="*/ 568863 h 2526447"/>
                <a:gd name="connsiteX13" fmla="*/ 23149 w 1082564"/>
                <a:gd name="connsiteY13" fmla="*/ 603588 h 2526447"/>
                <a:gd name="connsiteX14" fmla="*/ 0 w 1082564"/>
                <a:gd name="connsiteY14" fmla="*/ 846656 h 2526447"/>
                <a:gd name="connsiteX15" fmla="*/ 11574 w 1082564"/>
                <a:gd name="connsiteY15" fmla="*/ 2119871 h 2526447"/>
                <a:gd name="connsiteX16" fmla="*/ 46298 w 1082564"/>
                <a:gd name="connsiteY16" fmla="*/ 2258767 h 2526447"/>
                <a:gd name="connsiteX17" fmla="*/ 69448 w 1082564"/>
                <a:gd name="connsiteY17" fmla="*/ 2281917 h 2526447"/>
                <a:gd name="connsiteX18" fmla="*/ 92597 w 1082564"/>
                <a:gd name="connsiteY18" fmla="*/ 2328215 h 2526447"/>
                <a:gd name="connsiteX19" fmla="*/ 115746 w 1082564"/>
                <a:gd name="connsiteY19" fmla="*/ 2351365 h 2526447"/>
                <a:gd name="connsiteX20" fmla="*/ 173620 w 1082564"/>
                <a:gd name="connsiteY20" fmla="*/ 2420813 h 2526447"/>
                <a:gd name="connsiteX21" fmla="*/ 243068 w 1082564"/>
                <a:gd name="connsiteY21" fmla="*/ 2467112 h 2526447"/>
                <a:gd name="connsiteX22" fmla="*/ 277792 w 1082564"/>
                <a:gd name="connsiteY22" fmla="*/ 2490261 h 2526447"/>
                <a:gd name="connsiteX23" fmla="*/ 358815 w 1082564"/>
                <a:gd name="connsiteY23" fmla="*/ 2513410 h 2526447"/>
                <a:gd name="connsiteX24" fmla="*/ 405114 w 1082564"/>
                <a:gd name="connsiteY24" fmla="*/ 2524985 h 2526447"/>
                <a:gd name="connsiteX25" fmla="*/ 578734 w 1082564"/>
                <a:gd name="connsiteY25" fmla="*/ 2513410 h 2526447"/>
                <a:gd name="connsiteX26" fmla="*/ 625033 w 1082564"/>
                <a:gd name="connsiteY26" fmla="*/ 2478686 h 2526447"/>
                <a:gd name="connsiteX27" fmla="*/ 740779 w 1082564"/>
                <a:gd name="connsiteY27" fmla="*/ 2339790 h 2526447"/>
                <a:gd name="connsiteX28" fmla="*/ 752354 w 1082564"/>
                <a:gd name="connsiteY28" fmla="*/ 2305066 h 2526447"/>
                <a:gd name="connsiteX29" fmla="*/ 763929 w 1082564"/>
                <a:gd name="connsiteY29" fmla="*/ 2258767 h 2526447"/>
                <a:gd name="connsiteX30" fmla="*/ 787078 w 1082564"/>
                <a:gd name="connsiteY30" fmla="*/ 2224043 h 2526447"/>
                <a:gd name="connsiteX31" fmla="*/ 833377 w 1082564"/>
                <a:gd name="connsiteY31" fmla="*/ 2131446 h 2526447"/>
                <a:gd name="connsiteX32" fmla="*/ 844952 w 1082564"/>
                <a:gd name="connsiteY32" fmla="*/ 2096722 h 2526447"/>
                <a:gd name="connsiteX33" fmla="*/ 868101 w 1082564"/>
                <a:gd name="connsiteY33" fmla="*/ 2073572 h 2526447"/>
                <a:gd name="connsiteX34" fmla="*/ 879676 w 1082564"/>
                <a:gd name="connsiteY34" fmla="*/ 2027274 h 2526447"/>
                <a:gd name="connsiteX35" fmla="*/ 902825 w 1082564"/>
                <a:gd name="connsiteY35" fmla="*/ 1957825 h 2526447"/>
                <a:gd name="connsiteX36" fmla="*/ 914400 w 1082564"/>
                <a:gd name="connsiteY36" fmla="*/ 1923101 h 2526447"/>
                <a:gd name="connsiteX37" fmla="*/ 925974 w 1082564"/>
                <a:gd name="connsiteY37" fmla="*/ 1876803 h 2526447"/>
                <a:gd name="connsiteX38" fmla="*/ 949124 w 1082564"/>
                <a:gd name="connsiteY38" fmla="*/ 1842079 h 2526447"/>
                <a:gd name="connsiteX39" fmla="*/ 972273 w 1082564"/>
                <a:gd name="connsiteY39" fmla="*/ 1761056 h 2526447"/>
                <a:gd name="connsiteX40" fmla="*/ 995422 w 1082564"/>
                <a:gd name="connsiteY40" fmla="*/ 1714757 h 2526447"/>
                <a:gd name="connsiteX41" fmla="*/ 1006997 w 1082564"/>
                <a:gd name="connsiteY41" fmla="*/ 1668458 h 2526447"/>
                <a:gd name="connsiteX42" fmla="*/ 1018572 w 1082564"/>
                <a:gd name="connsiteY42" fmla="*/ 1633734 h 2526447"/>
                <a:gd name="connsiteX43" fmla="*/ 1053296 w 1082564"/>
                <a:gd name="connsiteY43" fmla="*/ 1506413 h 2526447"/>
                <a:gd name="connsiteX44" fmla="*/ 1053296 w 1082564"/>
                <a:gd name="connsiteY44" fmla="*/ 811932 h 2526447"/>
                <a:gd name="connsiteX45" fmla="*/ 1030146 w 1082564"/>
                <a:gd name="connsiteY45" fmla="*/ 441542 h 2526447"/>
                <a:gd name="connsiteX46" fmla="*/ 983848 w 1082564"/>
                <a:gd name="connsiteY46" fmla="*/ 360519 h 2526447"/>
                <a:gd name="connsiteX47" fmla="*/ 960698 w 1082564"/>
                <a:gd name="connsiteY47" fmla="*/ 325795 h 2526447"/>
                <a:gd name="connsiteX48" fmla="*/ 914400 w 1082564"/>
                <a:gd name="connsiteY48" fmla="*/ 279496 h 2526447"/>
                <a:gd name="connsiteX49" fmla="*/ 891250 w 1082564"/>
                <a:gd name="connsiteY49" fmla="*/ 244772 h 2526447"/>
                <a:gd name="connsiteX50" fmla="*/ 856526 w 1082564"/>
                <a:gd name="connsiteY50" fmla="*/ 210048 h 2526447"/>
                <a:gd name="connsiteX51" fmla="*/ 810227 w 1082564"/>
                <a:gd name="connsiteY51" fmla="*/ 140600 h 2526447"/>
                <a:gd name="connsiteX52" fmla="*/ 729205 w 1082564"/>
                <a:gd name="connsiteY52" fmla="*/ 117451 h 2526447"/>
                <a:gd name="connsiteX53" fmla="*/ 671331 w 1082564"/>
                <a:gd name="connsiteY53" fmla="*/ 71152 h 2526447"/>
                <a:gd name="connsiteX54" fmla="*/ 636607 w 1082564"/>
                <a:gd name="connsiteY54" fmla="*/ 59577 h 2526447"/>
                <a:gd name="connsiteX55" fmla="*/ 567159 w 1082564"/>
                <a:gd name="connsiteY55" fmla="*/ 13279 h 2526447"/>
                <a:gd name="connsiteX56" fmla="*/ 428263 w 1082564"/>
                <a:gd name="connsiteY56" fmla="*/ 24853 h 252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82564" h="2526447">
                  <a:moveTo>
                    <a:pt x="428263" y="24853"/>
                  </a:moveTo>
                  <a:cubicBezTo>
                    <a:pt x="397397" y="34498"/>
                    <a:pt x="398535" y="56948"/>
                    <a:pt x="381964" y="71152"/>
                  </a:cubicBezTo>
                  <a:cubicBezTo>
                    <a:pt x="359061" y="90783"/>
                    <a:pt x="327212" y="104315"/>
                    <a:pt x="300941" y="117451"/>
                  </a:cubicBezTo>
                  <a:cubicBezTo>
                    <a:pt x="297083" y="129026"/>
                    <a:pt x="296989" y="142648"/>
                    <a:pt x="289367" y="152175"/>
                  </a:cubicBezTo>
                  <a:cubicBezTo>
                    <a:pt x="280677" y="163038"/>
                    <a:pt x="265506" y="166634"/>
                    <a:pt x="254643" y="175324"/>
                  </a:cubicBezTo>
                  <a:cubicBezTo>
                    <a:pt x="246121" y="182141"/>
                    <a:pt x="238310" y="189952"/>
                    <a:pt x="231493" y="198474"/>
                  </a:cubicBezTo>
                  <a:cubicBezTo>
                    <a:pt x="184135" y="257672"/>
                    <a:pt x="232722" y="208206"/>
                    <a:pt x="185195" y="279496"/>
                  </a:cubicBezTo>
                  <a:cubicBezTo>
                    <a:pt x="179142" y="288576"/>
                    <a:pt x="169762" y="294929"/>
                    <a:pt x="162045" y="302646"/>
                  </a:cubicBezTo>
                  <a:cubicBezTo>
                    <a:pt x="129260" y="401007"/>
                    <a:pt x="174984" y="281083"/>
                    <a:pt x="127321" y="360519"/>
                  </a:cubicBezTo>
                  <a:cubicBezTo>
                    <a:pt x="82239" y="435653"/>
                    <a:pt x="151256" y="359731"/>
                    <a:pt x="92597" y="418393"/>
                  </a:cubicBezTo>
                  <a:cubicBezTo>
                    <a:pt x="84881" y="441542"/>
                    <a:pt x="75366" y="464168"/>
                    <a:pt x="69448" y="487841"/>
                  </a:cubicBezTo>
                  <a:cubicBezTo>
                    <a:pt x="65590" y="503274"/>
                    <a:pt x="64139" y="519518"/>
                    <a:pt x="57873" y="534139"/>
                  </a:cubicBezTo>
                  <a:cubicBezTo>
                    <a:pt x="52393" y="546925"/>
                    <a:pt x="40945" y="556421"/>
                    <a:pt x="34724" y="568863"/>
                  </a:cubicBezTo>
                  <a:cubicBezTo>
                    <a:pt x="29268" y="579776"/>
                    <a:pt x="27007" y="592013"/>
                    <a:pt x="23149" y="603588"/>
                  </a:cubicBezTo>
                  <a:cubicBezTo>
                    <a:pt x="21058" y="624497"/>
                    <a:pt x="0" y="831556"/>
                    <a:pt x="0" y="846656"/>
                  </a:cubicBezTo>
                  <a:cubicBezTo>
                    <a:pt x="0" y="1271079"/>
                    <a:pt x="4258" y="1695512"/>
                    <a:pt x="11574" y="2119871"/>
                  </a:cubicBezTo>
                  <a:cubicBezTo>
                    <a:pt x="11910" y="2139333"/>
                    <a:pt x="31585" y="2244054"/>
                    <a:pt x="46298" y="2258767"/>
                  </a:cubicBezTo>
                  <a:cubicBezTo>
                    <a:pt x="54015" y="2266484"/>
                    <a:pt x="63395" y="2272837"/>
                    <a:pt x="69448" y="2281917"/>
                  </a:cubicBezTo>
                  <a:cubicBezTo>
                    <a:pt x="79019" y="2296273"/>
                    <a:pt x="83026" y="2313859"/>
                    <a:pt x="92597" y="2328215"/>
                  </a:cubicBezTo>
                  <a:cubicBezTo>
                    <a:pt x="98650" y="2337295"/>
                    <a:pt x="108760" y="2342982"/>
                    <a:pt x="115746" y="2351365"/>
                  </a:cubicBezTo>
                  <a:cubicBezTo>
                    <a:pt x="133108" y="2372199"/>
                    <a:pt x="150357" y="2403365"/>
                    <a:pt x="173620" y="2420813"/>
                  </a:cubicBezTo>
                  <a:cubicBezTo>
                    <a:pt x="195878" y="2437506"/>
                    <a:pt x="219919" y="2451679"/>
                    <a:pt x="243068" y="2467112"/>
                  </a:cubicBezTo>
                  <a:cubicBezTo>
                    <a:pt x="254643" y="2474828"/>
                    <a:pt x="264296" y="2486887"/>
                    <a:pt x="277792" y="2490261"/>
                  </a:cubicBezTo>
                  <a:cubicBezTo>
                    <a:pt x="422532" y="2526447"/>
                    <a:pt x="242578" y="2480200"/>
                    <a:pt x="358815" y="2513410"/>
                  </a:cubicBezTo>
                  <a:cubicBezTo>
                    <a:pt x="374111" y="2517780"/>
                    <a:pt x="389681" y="2521127"/>
                    <a:pt x="405114" y="2524985"/>
                  </a:cubicBezTo>
                  <a:cubicBezTo>
                    <a:pt x="462987" y="2521127"/>
                    <a:pt x="521976" y="2525359"/>
                    <a:pt x="578734" y="2513410"/>
                  </a:cubicBezTo>
                  <a:cubicBezTo>
                    <a:pt x="597611" y="2509436"/>
                    <a:pt x="610694" y="2491591"/>
                    <a:pt x="625033" y="2478686"/>
                  </a:cubicBezTo>
                  <a:cubicBezTo>
                    <a:pt x="655735" y="2451054"/>
                    <a:pt x="725968" y="2384222"/>
                    <a:pt x="740779" y="2339790"/>
                  </a:cubicBezTo>
                  <a:cubicBezTo>
                    <a:pt x="744637" y="2328215"/>
                    <a:pt x="749002" y="2316797"/>
                    <a:pt x="752354" y="2305066"/>
                  </a:cubicBezTo>
                  <a:cubicBezTo>
                    <a:pt x="756724" y="2289770"/>
                    <a:pt x="757663" y="2273389"/>
                    <a:pt x="763929" y="2258767"/>
                  </a:cubicBezTo>
                  <a:cubicBezTo>
                    <a:pt x="769409" y="2245981"/>
                    <a:pt x="781428" y="2236755"/>
                    <a:pt x="787078" y="2224043"/>
                  </a:cubicBezTo>
                  <a:cubicBezTo>
                    <a:pt x="829637" y="2128284"/>
                    <a:pt x="785835" y="2178986"/>
                    <a:pt x="833377" y="2131446"/>
                  </a:cubicBezTo>
                  <a:cubicBezTo>
                    <a:pt x="837235" y="2119871"/>
                    <a:pt x="838675" y="2107184"/>
                    <a:pt x="844952" y="2096722"/>
                  </a:cubicBezTo>
                  <a:cubicBezTo>
                    <a:pt x="850567" y="2087364"/>
                    <a:pt x="863221" y="2083333"/>
                    <a:pt x="868101" y="2073572"/>
                  </a:cubicBezTo>
                  <a:cubicBezTo>
                    <a:pt x="875215" y="2059344"/>
                    <a:pt x="875105" y="2042511"/>
                    <a:pt x="879676" y="2027274"/>
                  </a:cubicBezTo>
                  <a:cubicBezTo>
                    <a:pt x="886688" y="2003901"/>
                    <a:pt x="895109" y="1980975"/>
                    <a:pt x="902825" y="1957825"/>
                  </a:cubicBezTo>
                  <a:cubicBezTo>
                    <a:pt x="906683" y="1946250"/>
                    <a:pt x="911441" y="1934938"/>
                    <a:pt x="914400" y="1923101"/>
                  </a:cubicBezTo>
                  <a:cubicBezTo>
                    <a:pt x="918258" y="1907668"/>
                    <a:pt x="919708" y="1891424"/>
                    <a:pt x="925974" y="1876803"/>
                  </a:cubicBezTo>
                  <a:cubicBezTo>
                    <a:pt x="931454" y="1864017"/>
                    <a:pt x="941407" y="1853654"/>
                    <a:pt x="949124" y="1842079"/>
                  </a:cubicBezTo>
                  <a:cubicBezTo>
                    <a:pt x="954999" y="1818577"/>
                    <a:pt x="962308" y="1784309"/>
                    <a:pt x="972273" y="1761056"/>
                  </a:cubicBezTo>
                  <a:cubicBezTo>
                    <a:pt x="979070" y="1745197"/>
                    <a:pt x="989364" y="1730913"/>
                    <a:pt x="995422" y="1714757"/>
                  </a:cubicBezTo>
                  <a:cubicBezTo>
                    <a:pt x="1001008" y="1699862"/>
                    <a:pt x="1002627" y="1683754"/>
                    <a:pt x="1006997" y="1668458"/>
                  </a:cubicBezTo>
                  <a:cubicBezTo>
                    <a:pt x="1010349" y="1656727"/>
                    <a:pt x="1015362" y="1645505"/>
                    <a:pt x="1018572" y="1633734"/>
                  </a:cubicBezTo>
                  <a:cubicBezTo>
                    <a:pt x="1057735" y="1490138"/>
                    <a:pt x="1026654" y="1586338"/>
                    <a:pt x="1053296" y="1506413"/>
                  </a:cubicBezTo>
                  <a:cubicBezTo>
                    <a:pt x="1082564" y="1213742"/>
                    <a:pt x="1073145" y="1354451"/>
                    <a:pt x="1053296" y="811932"/>
                  </a:cubicBezTo>
                  <a:cubicBezTo>
                    <a:pt x="1048773" y="688310"/>
                    <a:pt x="1043442" y="564530"/>
                    <a:pt x="1030146" y="441542"/>
                  </a:cubicBezTo>
                  <a:cubicBezTo>
                    <a:pt x="1023645" y="381404"/>
                    <a:pt x="1010816" y="394229"/>
                    <a:pt x="983848" y="360519"/>
                  </a:cubicBezTo>
                  <a:cubicBezTo>
                    <a:pt x="975158" y="349656"/>
                    <a:pt x="969751" y="336357"/>
                    <a:pt x="960698" y="325795"/>
                  </a:cubicBezTo>
                  <a:cubicBezTo>
                    <a:pt x="946494" y="309224"/>
                    <a:pt x="928604" y="296067"/>
                    <a:pt x="914400" y="279496"/>
                  </a:cubicBezTo>
                  <a:cubicBezTo>
                    <a:pt x="905347" y="268934"/>
                    <a:pt x="900156" y="255459"/>
                    <a:pt x="891250" y="244772"/>
                  </a:cubicBezTo>
                  <a:cubicBezTo>
                    <a:pt x="880771" y="232197"/>
                    <a:pt x="866576" y="222969"/>
                    <a:pt x="856526" y="210048"/>
                  </a:cubicBezTo>
                  <a:cubicBezTo>
                    <a:pt x="839445" y="188087"/>
                    <a:pt x="837218" y="147348"/>
                    <a:pt x="810227" y="140600"/>
                  </a:cubicBezTo>
                  <a:cubicBezTo>
                    <a:pt x="752093" y="126066"/>
                    <a:pt x="779020" y="134055"/>
                    <a:pt x="729205" y="117451"/>
                  </a:cubicBezTo>
                  <a:cubicBezTo>
                    <a:pt x="707672" y="95918"/>
                    <a:pt x="700535" y="85754"/>
                    <a:pt x="671331" y="71152"/>
                  </a:cubicBezTo>
                  <a:cubicBezTo>
                    <a:pt x="660418" y="65696"/>
                    <a:pt x="647272" y="65502"/>
                    <a:pt x="636607" y="59577"/>
                  </a:cubicBezTo>
                  <a:cubicBezTo>
                    <a:pt x="612286" y="46066"/>
                    <a:pt x="594811" y="16352"/>
                    <a:pt x="567159" y="13279"/>
                  </a:cubicBezTo>
                  <a:cubicBezTo>
                    <a:pt x="447648" y="0"/>
                    <a:pt x="459129" y="15208"/>
                    <a:pt x="428263" y="2485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p:nvSpPr>
          <p:spPr>
            <a:xfrm>
              <a:off x="2034251" y="3629853"/>
              <a:ext cx="1297457" cy="1364390"/>
            </a:xfrm>
            <a:custGeom>
              <a:avLst/>
              <a:gdLst>
                <a:gd name="connsiteX0" fmla="*/ 579827 w 1297457"/>
                <a:gd name="connsiteY0" fmla="*/ 79600 h 1364390"/>
                <a:gd name="connsiteX1" fmla="*/ 232586 w 1297457"/>
                <a:gd name="connsiteY1" fmla="*/ 91175 h 1364390"/>
                <a:gd name="connsiteX2" fmla="*/ 209437 w 1297457"/>
                <a:gd name="connsiteY2" fmla="*/ 125899 h 1364390"/>
                <a:gd name="connsiteX3" fmla="*/ 174713 w 1297457"/>
                <a:gd name="connsiteY3" fmla="*/ 149048 h 1364390"/>
                <a:gd name="connsiteX4" fmla="*/ 128414 w 1297457"/>
                <a:gd name="connsiteY4" fmla="*/ 195347 h 1364390"/>
                <a:gd name="connsiteX5" fmla="*/ 105265 w 1297457"/>
                <a:gd name="connsiteY5" fmla="*/ 218497 h 1364390"/>
                <a:gd name="connsiteX6" fmla="*/ 93690 w 1297457"/>
                <a:gd name="connsiteY6" fmla="*/ 253221 h 1364390"/>
                <a:gd name="connsiteX7" fmla="*/ 47391 w 1297457"/>
                <a:gd name="connsiteY7" fmla="*/ 322669 h 1364390"/>
                <a:gd name="connsiteX8" fmla="*/ 47391 w 1297457"/>
                <a:gd name="connsiteY8" fmla="*/ 831955 h 1364390"/>
                <a:gd name="connsiteX9" fmla="*/ 70541 w 1297457"/>
                <a:gd name="connsiteY9" fmla="*/ 889828 h 1364390"/>
                <a:gd name="connsiteX10" fmla="*/ 105265 w 1297457"/>
                <a:gd name="connsiteY10" fmla="*/ 1017150 h 1364390"/>
                <a:gd name="connsiteX11" fmla="*/ 128414 w 1297457"/>
                <a:gd name="connsiteY11" fmla="*/ 1051874 h 1364390"/>
                <a:gd name="connsiteX12" fmla="*/ 151564 w 1297457"/>
                <a:gd name="connsiteY12" fmla="*/ 1132897 h 1364390"/>
                <a:gd name="connsiteX13" fmla="*/ 174713 w 1297457"/>
                <a:gd name="connsiteY13" fmla="*/ 1167621 h 1364390"/>
                <a:gd name="connsiteX14" fmla="*/ 221012 w 1297457"/>
                <a:gd name="connsiteY14" fmla="*/ 1260218 h 1364390"/>
                <a:gd name="connsiteX15" fmla="*/ 290460 w 1297457"/>
                <a:gd name="connsiteY15" fmla="*/ 1294942 h 1364390"/>
                <a:gd name="connsiteX16" fmla="*/ 325184 w 1297457"/>
                <a:gd name="connsiteY16" fmla="*/ 1318091 h 1364390"/>
                <a:gd name="connsiteX17" fmla="*/ 359908 w 1297457"/>
                <a:gd name="connsiteY17" fmla="*/ 1329666 h 1364390"/>
                <a:gd name="connsiteX18" fmla="*/ 406207 w 1297457"/>
                <a:gd name="connsiteY18" fmla="*/ 1352816 h 1364390"/>
                <a:gd name="connsiteX19" fmla="*/ 475655 w 1297457"/>
                <a:gd name="connsiteY19" fmla="*/ 1364390 h 1364390"/>
                <a:gd name="connsiteX20" fmla="*/ 869194 w 1297457"/>
                <a:gd name="connsiteY20" fmla="*/ 1352816 h 1364390"/>
                <a:gd name="connsiteX21" fmla="*/ 892343 w 1297457"/>
                <a:gd name="connsiteY21" fmla="*/ 1329666 h 1364390"/>
                <a:gd name="connsiteX22" fmla="*/ 950217 w 1297457"/>
                <a:gd name="connsiteY22" fmla="*/ 1318091 h 1364390"/>
                <a:gd name="connsiteX23" fmla="*/ 1019665 w 1297457"/>
                <a:gd name="connsiteY23" fmla="*/ 1260218 h 1364390"/>
                <a:gd name="connsiteX24" fmla="*/ 1065964 w 1297457"/>
                <a:gd name="connsiteY24" fmla="*/ 1179195 h 1364390"/>
                <a:gd name="connsiteX25" fmla="*/ 1089113 w 1297457"/>
                <a:gd name="connsiteY25" fmla="*/ 1144471 h 1364390"/>
                <a:gd name="connsiteX26" fmla="*/ 1158561 w 1297457"/>
                <a:gd name="connsiteY26" fmla="*/ 1098173 h 1364390"/>
                <a:gd name="connsiteX27" fmla="*/ 1193285 w 1297457"/>
                <a:gd name="connsiteY27" fmla="*/ 1028724 h 1364390"/>
                <a:gd name="connsiteX28" fmla="*/ 1204860 w 1297457"/>
                <a:gd name="connsiteY28" fmla="*/ 994000 h 1364390"/>
                <a:gd name="connsiteX29" fmla="*/ 1228009 w 1297457"/>
                <a:gd name="connsiteY29" fmla="*/ 947702 h 1364390"/>
                <a:gd name="connsiteX30" fmla="*/ 1251159 w 1297457"/>
                <a:gd name="connsiteY30" fmla="*/ 889828 h 1364390"/>
                <a:gd name="connsiteX31" fmla="*/ 1262733 w 1297457"/>
                <a:gd name="connsiteY31" fmla="*/ 843529 h 1364390"/>
                <a:gd name="connsiteX32" fmla="*/ 1285883 w 1297457"/>
                <a:gd name="connsiteY32" fmla="*/ 808805 h 1364390"/>
                <a:gd name="connsiteX33" fmla="*/ 1297457 w 1297457"/>
                <a:gd name="connsiteY33" fmla="*/ 716208 h 1364390"/>
                <a:gd name="connsiteX34" fmla="*/ 1274308 w 1297457"/>
                <a:gd name="connsiteY34" fmla="*/ 519438 h 1364390"/>
                <a:gd name="connsiteX35" fmla="*/ 1228009 w 1297457"/>
                <a:gd name="connsiteY35" fmla="*/ 438416 h 1364390"/>
                <a:gd name="connsiteX36" fmla="*/ 1181710 w 1297457"/>
                <a:gd name="connsiteY36" fmla="*/ 392117 h 1364390"/>
                <a:gd name="connsiteX37" fmla="*/ 1123837 w 1297457"/>
                <a:gd name="connsiteY37" fmla="*/ 334243 h 1364390"/>
                <a:gd name="connsiteX38" fmla="*/ 1042814 w 1297457"/>
                <a:gd name="connsiteY38" fmla="*/ 276370 h 1364390"/>
                <a:gd name="connsiteX39" fmla="*/ 1008090 w 1297457"/>
                <a:gd name="connsiteY39" fmla="*/ 253221 h 1364390"/>
                <a:gd name="connsiteX40" fmla="*/ 915493 w 1297457"/>
                <a:gd name="connsiteY40" fmla="*/ 183773 h 1364390"/>
                <a:gd name="connsiteX41" fmla="*/ 846045 w 1297457"/>
                <a:gd name="connsiteY41" fmla="*/ 149048 h 1364390"/>
                <a:gd name="connsiteX42" fmla="*/ 776597 w 1297457"/>
                <a:gd name="connsiteY42" fmla="*/ 114324 h 1364390"/>
                <a:gd name="connsiteX43" fmla="*/ 707148 w 1297457"/>
                <a:gd name="connsiteY43" fmla="*/ 79600 h 1364390"/>
                <a:gd name="connsiteX44" fmla="*/ 672424 w 1297457"/>
                <a:gd name="connsiteY44" fmla="*/ 56451 h 1364390"/>
                <a:gd name="connsiteX45" fmla="*/ 637700 w 1297457"/>
                <a:gd name="connsiteY45" fmla="*/ 44876 h 1364390"/>
                <a:gd name="connsiteX46" fmla="*/ 568252 w 1297457"/>
                <a:gd name="connsiteY46" fmla="*/ 10152 h 1364390"/>
                <a:gd name="connsiteX47" fmla="*/ 533528 w 1297457"/>
                <a:gd name="connsiteY47" fmla="*/ 44876 h 1364390"/>
                <a:gd name="connsiteX48" fmla="*/ 394632 w 1297457"/>
                <a:gd name="connsiteY48" fmla="*/ 56451 h 136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97457" h="1364390">
                  <a:moveTo>
                    <a:pt x="579827" y="79600"/>
                  </a:moveTo>
                  <a:cubicBezTo>
                    <a:pt x="464080" y="83458"/>
                    <a:pt x="347503" y="76810"/>
                    <a:pt x="232586" y="91175"/>
                  </a:cubicBezTo>
                  <a:cubicBezTo>
                    <a:pt x="218782" y="92900"/>
                    <a:pt x="219274" y="116062"/>
                    <a:pt x="209437" y="125899"/>
                  </a:cubicBezTo>
                  <a:cubicBezTo>
                    <a:pt x="199600" y="135736"/>
                    <a:pt x="185275" y="139995"/>
                    <a:pt x="174713" y="149048"/>
                  </a:cubicBezTo>
                  <a:cubicBezTo>
                    <a:pt x="158142" y="163252"/>
                    <a:pt x="143847" y="179914"/>
                    <a:pt x="128414" y="195347"/>
                  </a:cubicBezTo>
                  <a:lnTo>
                    <a:pt x="105265" y="218497"/>
                  </a:lnTo>
                  <a:cubicBezTo>
                    <a:pt x="101407" y="230072"/>
                    <a:pt x="99615" y="242556"/>
                    <a:pt x="93690" y="253221"/>
                  </a:cubicBezTo>
                  <a:cubicBezTo>
                    <a:pt x="80178" y="277542"/>
                    <a:pt x="47391" y="322669"/>
                    <a:pt x="47391" y="322669"/>
                  </a:cubicBezTo>
                  <a:cubicBezTo>
                    <a:pt x="0" y="512242"/>
                    <a:pt x="19666" y="416081"/>
                    <a:pt x="47391" y="831955"/>
                  </a:cubicBezTo>
                  <a:cubicBezTo>
                    <a:pt x="48773" y="852686"/>
                    <a:pt x="62824" y="870537"/>
                    <a:pt x="70541" y="889828"/>
                  </a:cubicBezTo>
                  <a:cubicBezTo>
                    <a:pt x="76753" y="920887"/>
                    <a:pt x="88483" y="991976"/>
                    <a:pt x="105265" y="1017150"/>
                  </a:cubicBezTo>
                  <a:cubicBezTo>
                    <a:pt x="112981" y="1028725"/>
                    <a:pt x="122193" y="1039432"/>
                    <a:pt x="128414" y="1051874"/>
                  </a:cubicBezTo>
                  <a:cubicBezTo>
                    <a:pt x="150939" y="1096925"/>
                    <a:pt x="129311" y="1080974"/>
                    <a:pt x="151564" y="1132897"/>
                  </a:cubicBezTo>
                  <a:cubicBezTo>
                    <a:pt x="157044" y="1145683"/>
                    <a:pt x="168052" y="1155409"/>
                    <a:pt x="174713" y="1167621"/>
                  </a:cubicBezTo>
                  <a:cubicBezTo>
                    <a:pt x="191238" y="1197916"/>
                    <a:pt x="192299" y="1241076"/>
                    <a:pt x="221012" y="1260218"/>
                  </a:cubicBezTo>
                  <a:cubicBezTo>
                    <a:pt x="320526" y="1326560"/>
                    <a:pt x="194618" y="1247021"/>
                    <a:pt x="290460" y="1294942"/>
                  </a:cubicBezTo>
                  <a:cubicBezTo>
                    <a:pt x="302902" y="1301163"/>
                    <a:pt x="312742" y="1311870"/>
                    <a:pt x="325184" y="1318091"/>
                  </a:cubicBezTo>
                  <a:cubicBezTo>
                    <a:pt x="336097" y="1323547"/>
                    <a:pt x="348694" y="1324860"/>
                    <a:pt x="359908" y="1329666"/>
                  </a:cubicBezTo>
                  <a:cubicBezTo>
                    <a:pt x="375768" y="1336463"/>
                    <a:pt x="389680" y="1347858"/>
                    <a:pt x="406207" y="1352816"/>
                  </a:cubicBezTo>
                  <a:cubicBezTo>
                    <a:pt x="428686" y="1359560"/>
                    <a:pt x="452506" y="1360532"/>
                    <a:pt x="475655" y="1364390"/>
                  </a:cubicBezTo>
                  <a:cubicBezTo>
                    <a:pt x="606835" y="1360532"/>
                    <a:pt x="738411" y="1363715"/>
                    <a:pt x="869194" y="1352816"/>
                  </a:cubicBezTo>
                  <a:cubicBezTo>
                    <a:pt x="880069" y="1351910"/>
                    <a:pt x="882313" y="1333965"/>
                    <a:pt x="892343" y="1329666"/>
                  </a:cubicBezTo>
                  <a:cubicBezTo>
                    <a:pt x="910426" y="1321916"/>
                    <a:pt x="930926" y="1321949"/>
                    <a:pt x="950217" y="1318091"/>
                  </a:cubicBezTo>
                  <a:cubicBezTo>
                    <a:pt x="984608" y="1300896"/>
                    <a:pt x="1006577" y="1299483"/>
                    <a:pt x="1019665" y="1260218"/>
                  </a:cubicBezTo>
                  <a:cubicBezTo>
                    <a:pt x="1048523" y="1173643"/>
                    <a:pt x="1001033" y="1200839"/>
                    <a:pt x="1065964" y="1179195"/>
                  </a:cubicBezTo>
                  <a:cubicBezTo>
                    <a:pt x="1073680" y="1167620"/>
                    <a:pt x="1078644" y="1153631"/>
                    <a:pt x="1089113" y="1144471"/>
                  </a:cubicBezTo>
                  <a:cubicBezTo>
                    <a:pt x="1110051" y="1126150"/>
                    <a:pt x="1158561" y="1098173"/>
                    <a:pt x="1158561" y="1098173"/>
                  </a:cubicBezTo>
                  <a:cubicBezTo>
                    <a:pt x="1187654" y="1010893"/>
                    <a:pt x="1148410" y="1118473"/>
                    <a:pt x="1193285" y="1028724"/>
                  </a:cubicBezTo>
                  <a:cubicBezTo>
                    <a:pt x="1198741" y="1017811"/>
                    <a:pt x="1200054" y="1005214"/>
                    <a:pt x="1204860" y="994000"/>
                  </a:cubicBezTo>
                  <a:cubicBezTo>
                    <a:pt x="1211657" y="978141"/>
                    <a:pt x="1221001" y="963469"/>
                    <a:pt x="1228009" y="947702"/>
                  </a:cubicBezTo>
                  <a:cubicBezTo>
                    <a:pt x="1236448" y="928715"/>
                    <a:pt x="1244589" y="909539"/>
                    <a:pt x="1251159" y="889828"/>
                  </a:cubicBezTo>
                  <a:cubicBezTo>
                    <a:pt x="1256189" y="874736"/>
                    <a:pt x="1256467" y="858151"/>
                    <a:pt x="1262733" y="843529"/>
                  </a:cubicBezTo>
                  <a:cubicBezTo>
                    <a:pt x="1268213" y="830743"/>
                    <a:pt x="1278166" y="820380"/>
                    <a:pt x="1285883" y="808805"/>
                  </a:cubicBezTo>
                  <a:cubicBezTo>
                    <a:pt x="1289741" y="777939"/>
                    <a:pt x="1297457" y="747314"/>
                    <a:pt x="1297457" y="716208"/>
                  </a:cubicBezTo>
                  <a:cubicBezTo>
                    <a:pt x="1297457" y="695029"/>
                    <a:pt x="1289402" y="564719"/>
                    <a:pt x="1274308" y="519438"/>
                  </a:cubicBezTo>
                  <a:cubicBezTo>
                    <a:pt x="1268336" y="501522"/>
                    <a:pt x="1241865" y="454582"/>
                    <a:pt x="1228009" y="438416"/>
                  </a:cubicBezTo>
                  <a:cubicBezTo>
                    <a:pt x="1213805" y="421845"/>
                    <a:pt x="1197143" y="407550"/>
                    <a:pt x="1181710" y="392117"/>
                  </a:cubicBezTo>
                  <a:lnTo>
                    <a:pt x="1123837" y="334243"/>
                  </a:lnTo>
                  <a:cubicBezTo>
                    <a:pt x="1042003" y="279688"/>
                    <a:pt x="1143312" y="348154"/>
                    <a:pt x="1042814" y="276370"/>
                  </a:cubicBezTo>
                  <a:cubicBezTo>
                    <a:pt x="1031494" y="268284"/>
                    <a:pt x="1018559" y="262381"/>
                    <a:pt x="1008090" y="253221"/>
                  </a:cubicBezTo>
                  <a:cubicBezTo>
                    <a:pt x="926243" y="181604"/>
                    <a:pt x="982962" y="206261"/>
                    <a:pt x="915493" y="183773"/>
                  </a:cubicBezTo>
                  <a:cubicBezTo>
                    <a:pt x="815988" y="117434"/>
                    <a:pt x="941879" y="196965"/>
                    <a:pt x="846045" y="149048"/>
                  </a:cubicBezTo>
                  <a:cubicBezTo>
                    <a:pt x="756294" y="104172"/>
                    <a:pt x="863877" y="143418"/>
                    <a:pt x="776597" y="114324"/>
                  </a:cubicBezTo>
                  <a:cubicBezTo>
                    <a:pt x="730003" y="67732"/>
                    <a:pt x="781811" y="111598"/>
                    <a:pt x="707148" y="79600"/>
                  </a:cubicBezTo>
                  <a:cubicBezTo>
                    <a:pt x="694362" y="74120"/>
                    <a:pt x="684866" y="62672"/>
                    <a:pt x="672424" y="56451"/>
                  </a:cubicBezTo>
                  <a:cubicBezTo>
                    <a:pt x="661511" y="50995"/>
                    <a:pt x="648613" y="50332"/>
                    <a:pt x="637700" y="44876"/>
                  </a:cubicBezTo>
                  <a:cubicBezTo>
                    <a:pt x="547949" y="0"/>
                    <a:pt x="655532" y="39246"/>
                    <a:pt x="568252" y="10152"/>
                  </a:cubicBezTo>
                  <a:cubicBezTo>
                    <a:pt x="568252" y="10152"/>
                    <a:pt x="549057" y="39700"/>
                    <a:pt x="533528" y="44876"/>
                  </a:cubicBezTo>
                  <a:cubicBezTo>
                    <a:pt x="465862" y="67432"/>
                    <a:pt x="511005" y="56451"/>
                    <a:pt x="394632" y="5645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685800" y="762000"/>
            <a:ext cx="7095726" cy="4363015"/>
            <a:chOff x="798653" y="1360915"/>
            <a:chExt cx="7454096" cy="4785242"/>
          </a:xfrm>
        </p:grpSpPr>
        <p:sp>
          <p:nvSpPr>
            <p:cNvPr id="15" name="Freeform 14"/>
            <p:cNvSpPr/>
            <p:nvPr/>
          </p:nvSpPr>
          <p:spPr>
            <a:xfrm>
              <a:off x="798653" y="1360915"/>
              <a:ext cx="3252486" cy="4785242"/>
            </a:xfrm>
            <a:custGeom>
              <a:avLst/>
              <a:gdLst>
                <a:gd name="connsiteX0" fmla="*/ 324091 w 3252486"/>
                <a:gd name="connsiteY0" fmla="*/ 178518 h 4785242"/>
                <a:gd name="connsiteX1" fmla="*/ 300942 w 3252486"/>
                <a:gd name="connsiteY1" fmla="*/ 213242 h 4785242"/>
                <a:gd name="connsiteX2" fmla="*/ 289367 w 3252486"/>
                <a:gd name="connsiteY2" fmla="*/ 247966 h 4785242"/>
                <a:gd name="connsiteX3" fmla="*/ 254643 w 3252486"/>
                <a:gd name="connsiteY3" fmla="*/ 259541 h 4785242"/>
                <a:gd name="connsiteX4" fmla="*/ 231494 w 3252486"/>
                <a:gd name="connsiteY4" fmla="*/ 294265 h 4785242"/>
                <a:gd name="connsiteX5" fmla="*/ 162046 w 3252486"/>
                <a:gd name="connsiteY5" fmla="*/ 386862 h 4785242"/>
                <a:gd name="connsiteX6" fmla="*/ 150471 w 3252486"/>
                <a:gd name="connsiteY6" fmla="*/ 421586 h 4785242"/>
                <a:gd name="connsiteX7" fmla="*/ 81023 w 3252486"/>
                <a:gd name="connsiteY7" fmla="*/ 514184 h 4785242"/>
                <a:gd name="connsiteX8" fmla="*/ 34724 w 3252486"/>
                <a:gd name="connsiteY8" fmla="*/ 606781 h 4785242"/>
                <a:gd name="connsiteX9" fmla="*/ 23150 w 3252486"/>
                <a:gd name="connsiteY9" fmla="*/ 641505 h 4785242"/>
                <a:gd name="connsiteX10" fmla="*/ 0 w 3252486"/>
                <a:gd name="connsiteY10" fmla="*/ 826700 h 4785242"/>
                <a:gd name="connsiteX11" fmla="*/ 11575 w 3252486"/>
                <a:gd name="connsiteY11" fmla="*/ 3083763 h 4785242"/>
                <a:gd name="connsiteX12" fmla="*/ 34724 w 3252486"/>
                <a:gd name="connsiteY12" fmla="*/ 3234234 h 4785242"/>
                <a:gd name="connsiteX13" fmla="*/ 46299 w 3252486"/>
                <a:gd name="connsiteY13" fmla="*/ 3558326 h 4785242"/>
                <a:gd name="connsiteX14" fmla="*/ 69448 w 3252486"/>
                <a:gd name="connsiteY14" fmla="*/ 3593050 h 4785242"/>
                <a:gd name="connsiteX15" fmla="*/ 104172 w 3252486"/>
                <a:gd name="connsiteY15" fmla="*/ 3650923 h 4785242"/>
                <a:gd name="connsiteX16" fmla="*/ 138896 w 3252486"/>
                <a:gd name="connsiteY16" fmla="*/ 3697222 h 4785242"/>
                <a:gd name="connsiteX17" fmla="*/ 208344 w 3252486"/>
                <a:gd name="connsiteY17" fmla="*/ 3812969 h 4785242"/>
                <a:gd name="connsiteX18" fmla="*/ 219919 w 3252486"/>
                <a:gd name="connsiteY18" fmla="*/ 3847693 h 4785242"/>
                <a:gd name="connsiteX19" fmla="*/ 300942 w 3252486"/>
                <a:gd name="connsiteY19" fmla="*/ 3940290 h 4785242"/>
                <a:gd name="connsiteX20" fmla="*/ 335666 w 3252486"/>
                <a:gd name="connsiteY20" fmla="*/ 4021313 h 4785242"/>
                <a:gd name="connsiteX21" fmla="*/ 347241 w 3252486"/>
                <a:gd name="connsiteY21" fmla="*/ 4079186 h 4785242"/>
                <a:gd name="connsiteX22" fmla="*/ 381965 w 3252486"/>
                <a:gd name="connsiteY22" fmla="*/ 4102336 h 4785242"/>
                <a:gd name="connsiteX23" fmla="*/ 451413 w 3252486"/>
                <a:gd name="connsiteY23" fmla="*/ 4194933 h 4785242"/>
                <a:gd name="connsiteX24" fmla="*/ 509286 w 3252486"/>
                <a:gd name="connsiteY24" fmla="*/ 4252807 h 4785242"/>
                <a:gd name="connsiteX25" fmla="*/ 532436 w 3252486"/>
                <a:gd name="connsiteY25" fmla="*/ 4287531 h 4785242"/>
                <a:gd name="connsiteX26" fmla="*/ 578734 w 3252486"/>
                <a:gd name="connsiteY26" fmla="*/ 4310680 h 4785242"/>
                <a:gd name="connsiteX27" fmla="*/ 636608 w 3252486"/>
                <a:gd name="connsiteY27" fmla="*/ 4345404 h 4785242"/>
                <a:gd name="connsiteX28" fmla="*/ 682906 w 3252486"/>
                <a:gd name="connsiteY28" fmla="*/ 4403277 h 4785242"/>
                <a:gd name="connsiteX29" fmla="*/ 706056 w 3252486"/>
                <a:gd name="connsiteY29" fmla="*/ 4449576 h 4785242"/>
                <a:gd name="connsiteX30" fmla="*/ 740780 w 3252486"/>
                <a:gd name="connsiteY30" fmla="*/ 4461151 h 4785242"/>
                <a:gd name="connsiteX31" fmla="*/ 775504 w 3252486"/>
                <a:gd name="connsiteY31" fmla="*/ 4484300 h 4785242"/>
                <a:gd name="connsiteX32" fmla="*/ 821803 w 3252486"/>
                <a:gd name="connsiteY32" fmla="*/ 4530599 h 4785242"/>
                <a:gd name="connsiteX33" fmla="*/ 844952 w 3252486"/>
                <a:gd name="connsiteY33" fmla="*/ 4565323 h 4785242"/>
                <a:gd name="connsiteX34" fmla="*/ 879676 w 3252486"/>
                <a:gd name="connsiteY34" fmla="*/ 4588472 h 4785242"/>
                <a:gd name="connsiteX35" fmla="*/ 972274 w 3252486"/>
                <a:gd name="connsiteY35" fmla="*/ 4657920 h 4785242"/>
                <a:gd name="connsiteX36" fmla="*/ 1041722 w 3252486"/>
                <a:gd name="connsiteY36" fmla="*/ 4704219 h 4785242"/>
                <a:gd name="connsiteX37" fmla="*/ 1145894 w 3252486"/>
                <a:gd name="connsiteY37" fmla="*/ 4762093 h 4785242"/>
                <a:gd name="connsiteX38" fmla="*/ 1238491 w 3252486"/>
                <a:gd name="connsiteY38" fmla="*/ 4785242 h 4785242"/>
                <a:gd name="connsiteX39" fmla="*/ 1840375 w 3252486"/>
                <a:gd name="connsiteY39" fmla="*/ 4773667 h 4785242"/>
                <a:gd name="connsiteX40" fmla="*/ 1909823 w 3252486"/>
                <a:gd name="connsiteY40" fmla="*/ 4750518 h 4785242"/>
                <a:gd name="connsiteX41" fmla="*/ 2025570 w 3252486"/>
                <a:gd name="connsiteY41" fmla="*/ 4669495 h 4785242"/>
                <a:gd name="connsiteX42" fmla="*/ 2129742 w 3252486"/>
                <a:gd name="connsiteY42" fmla="*/ 4646346 h 4785242"/>
                <a:gd name="connsiteX43" fmla="*/ 2176041 w 3252486"/>
                <a:gd name="connsiteY43" fmla="*/ 4634771 h 4785242"/>
                <a:gd name="connsiteX44" fmla="*/ 2210765 w 3252486"/>
                <a:gd name="connsiteY44" fmla="*/ 4623196 h 4785242"/>
                <a:gd name="connsiteX45" fmla="*/ 2349661 w 3252486"/>
                <a:gd name="connsiteY45" fmla="*/ 4611622 h 4785242"/>
                <a:gd name="connsiteX46" fmla="*/ 2419109 w 3252486"/>
                <a:gd name="connsiteY46" fmla="*/ 4576898 h 4785242"/>
                <a:gd name="connsiteX47" fmla="*/ 2442258 w 3252486"/>
                <a:gd name="connsiteY47" fmla="*/ 4553748 h 4785242"/>
                <a:gd name="connsiteX48" fmla="*/ 2488557 w 3252486"/>
                <a:gd name="connsiteY48" fmla="*/ 4530599 h 4785242"/>
                <a:gd name="connsiteX49" fmla="*/ 2639028 w 3252486"/>
                <a:gd name="connsiteY49" fmla="*/ 4495875 h 4785242"/>
                <a:gd name="connsiteX50" fmla="*/ 2696901 w 3252486"/>
                <a:gd name="connsiteY50" fmla="*/ 4449576 h 4785242"/>
                <a:gd name="connsiteX51" fmla="*/ 2708476 w 3252486"/>
                <a:gd name="connsiteY51" fmla="*/ 4403277 h 4785242"/>
                <a:gd name="connsiteX52" fmla="*/ 2720051 w 3252486"/>
                <a:gd name="connsiteY52" fmla="*/ 4368553 h 4785242"/>
                <a:gd name="connsiteX53" fmla="*/ 2743200 w 3252486"/>
                <a:gd name="connsiteY53" fmla="*/ 4322255 h 4785242"/>
                <a:gd name="connsiteX54" fmla="*/ 2789499 w 3252486"/>
                <a:gd name="connsiteY54" fmla="*/ 4310680 h 4785242"/>
                <a:gd name="connsiteX55" fmla="*/ 2916820 w 3252486"/>
                <a:gd name="connsiteY55" fmla="*/ 4229657 h 4785242"/>
                <a:gd name="connsiteX56" fmla="*/ 2997843 w 3252486"/>
                <a:gd name="connsiteY56" fmla="*/ 4148634 h 4785242"/>
                <a:gd name="connsiteX57" fmla="*/ 3067291 w 3252486"/>
                <a:gd name="connsiteY57" fmla="*/ 4102336 h 4785242"/>
                <a:gd name="connsiteX58" fmla="*/ 3102015 w 3252486"/>
                <a:gd name="connsiteY58" fmla="*/ 4079186 h 4785242"/>
                <a:gd name="connsiteX59" fmla="*/ 3125165 w 3252486"/>
                <a:gd name="connsiteY59" fmla="*/ 4056037 h 4785242"/>
                <a:gd name="connsiteX60" fmla="*/ 3136739 w 3252486"/>
                <a:gd name="connsiteY60" fmla="*/ 4021313 h 4785242"/>
                <a:gd name="connsiteX61" fmla="*/ 3148314 w 3252486"/>
                <a:gd name="connsiteY61" fmla="*/ 3975014 h 4785242"/>
                <a:gd name="connsiteX62" fmla="*/ 3194613 w 3252486"/>
                <a:gd name="connsiteY62" fmla="*/ 3893991 h 4785242"/>
                <a:gd name="connsiteX63" fmla="*/ 3206188 w 3252486"/>
                <a:gd name="connsiteY63" fmla="*/ 3824543 h 4785242"/>
                <a:gd name="connsiteX64" fmla="*/ 3217762 w 3252486"/>
                <a:gd name="connsiteY64" fmla="*/ 3708796 h 4785242"/>
                <a:gd name="connsiteX65" fmla="*/ 3229337 w 3252486"/>
                <a:gd name="connsiteY65" fmla="*/ 3674072 h 4785242"/>
                <a:gd name="connsiteX66" fmla="*/ 3240912 w 3252486"/>
                <a:gd name="connsiteY66" fmla="*/ 3627774 h 4785242"/>
                <a:gd name="connsiteX67" fmla="*/ 3252486 w 3252486"/>
                <a:gd name="connsiteY67" fmla="*/ 3361556 h 4785242"/>
                <a:gd name="connsiteX68" fmla="*/ 3229337 w 3252486"/>
                <a:gd name="connsiteY68" fmla="*/ 2991166 h 4785242"/>
                <a:gd name="connsiteX69" fmla="*/ 3194613 w 3252486"/>
                <a:gd name="connsiteY69" fmla="*/ 2910143 h 4785242"/>
                <a:gd name="connsiteX70" fmla="*/ 3183038 w 3252486"/>
                <a:gd name="connsiteY70" fmla="*/ 2863844 h 4785242"/>
                <a:gd name="connsiteX71" fmla="*/ 3159889 w 3252486"/>
                <a:gd name="connsiteY71" fmla="*/ 2817546 h 4785242"/>
                <a:gd name="connsiteX72" fmla="*/ 3136739 w 3252486"/>
                <a:gd name="connsiteY72" fmla="*/ 2724948 h 4785242"/>
                <a:gd name="connsiteX73" fmla="*/ 3078866 w 3252486"/>
                <a:gd name="connsiteY73" fmla="*/ 2620776 h 4785242"/>
                <a:gd name="connsiteX74" fmla="*/ 3055717 w 3252486"/>
                <a:gd name="connsiteY74" fmla="*/ 2505029 h 4785242"/>
                <a:gd name="connsiteX75" fmla="*/ 3044142 w 3252486"/>
                <a:gd name="connsiteY75" fmla="*/ 2273536 h 4785242"/>
                <a:gd name="connsiteX76" fmla="*/ 3020993 w 3252486"/>
                <a:gd name="connsiteY76" fmla="*/ 2065191 h 4785242"/>
                <a:gd name="connsiteX77" fmla="*/ 2997843 w 3252486"/>
                <a:gd name="connsiteY77" fmla="*/ 2030467 h 4785242"/>
                <a:gd name="connsiteX78" fmla="*/ 2986269 w 3252486"/>
                <a:gd name="connsiteY78" fmla="*/ 1984169 h 4785242"/>
                <a:gd name="connsiteX79" fmla="*/ 2963119 w 3252486"/>
                <a:gd name="connsiteY79" fmla="*/ 1949444 h 4785242"/>
                <a:gd name="connsiteX80" fmla="*/ 2951544 w 3252486"/>
                <a:gd name="connsiteY80" fmla="*/ 1891571 h 4785242"/>
                <a:gd name="connsiteX81" fmla="*/ 2928395 w 3252486"/>
                <a:gd name="connsiteY81" fmla="*/ 1822123 h 4785242"/>
                <a:gd name="connsiteX82" fmla="*/ 2916820 w 3252486"/>
                <a:gd name="connsiteY82" fmla="*/ 1775824 h 4785242"/>
                <a:gd name="connsiteX83" fmla="*/ 2893671 w 3252486"/>
                <a:gd name="connsiteY83" fmla="*/ 1706376 h 4785242"/>
                <a:gd name="connsiteX84" fmla="*/ 2882096 w 3252486"/>
                <a:gd name="connsiteY84" fmla="*/ 1660077 h 4785242"/>
                <a:gd name="connsiteX85" fmla="*/ 2824223 w 3252486"/>
                <a:gd name="connsiteY85" fmla="*/ 1590629 h 4785242"/>
                <a:gd name="connsiteX86" fmla="*/ 2777924 w 3252486"/>
                <a:gd name="connsiteY86" fmla="*/ 1474882 h 4785242"/>
                <a:gd name="connsiteX87" fmla="*/ 2743200 w 3252486"/>
                <a:gd name="connsiteY87" fmla="*/ 1428584 h 4785242"/>
                <a:gd name="connsiteX88" fmla="*/ 2696901 w 3252486"/>
                <a:gd name="connsiteY88" fmla="*/ 1347561 h 4785242"/>
                <a:gd name="connsiteX89" fmla="*/ 2639028 w 3252486"/>
                <a:gd name="connsiteY89" fmla="*/ 1254963 h 4785242"/>
                <a:gd name="connsiteX90" fmla="*/ 2604304 w 3252486"/>
                <a:gd name="connsiteY90" fmla="*/ 1173941 h 4785242"/>
                <a:gd name="connsiteX91" fmla="*/ 2558005 w 3252486"/>
                <a:gd name="connsiteY91" fmla="*/ 1069769 h 4785242"/>
                <a:gd name="connsiteX92" fmla="*/ 2523281 w 3252486"/>
                <a:gd name="connsiteY92" fmla="*/ 942447 h 4785242"/>
                <a:gd name="connsiteX93" fmla="*/ 2500132 w 3252486"/>
                <a:gd name="connsiteY93" fmla="*/ 872999 h 4785242"/>
                <a:gd name="connsiteX94" fmla="*/ 2430684 w 3252486"/>
                <a:gd name="connsiteY94" fmla="*/ 780401 h 4785242"/>
                <a:gd name="connsiteX95" fmla="*/ 2372810 w 3252486"/>
                <a:gd name="connsiteY95" fmla="*/ 676229 h 4785242"/>
                <a:gd name="connsiteX96" fmla="*/ 2349661 w 3252486"/>
                <a:gd name="connsiteY96" fmla="*/ 641505 h 4785242"/>
                <a:gd name="connsiteX97" fmla="*/ 2303362 w 3252486"/>
                <a:gd name="connsiteY97" fmla="*/ 583632 h 4785242"/>
                <a:gd name="connsiteX98" fmla="*/ 2268638 w 3252486"/>
                <a:gd name="connsiteY98" fmla="*/ 560482 h 4785242"/>
                <a:gd name="connsiteX99" fmla="*/ 2222339 w 3252486"/>
                <a:gd name="connsiteY99" fmla="*/ 491034 h 4785242"/>
                <a:gd name="connsiteX100" fmla="*/ 2129742 w 3252486"/>
                <a:gd name="connsiteY100" fmla="*/ 410012 h 4785242"/>
                <a:gd name="connsiteX101" fmla="*/ 2037144 w 3252486"/>
                <a:gd name="connsiteY101" fmla="*/ 375288 h 4785242"/>
                <a:gd name="connsiteX102" fmla="*/ 2013995 w 3252486"/>
                <a:gd name="connsiteY102" fmla="*/ 340563 h 4785242"/>
                <a:gd name="connsiteX103" fmla="*/ 1944547 w 3252486"/>
                <a:gd name="connsiteY103" fmla="*/ 317414 h 4785242"/>
                <a:gd name="connsiteX104" fmla="*/ 1886674 w 3252486"/>
                <a:gd name="connsiteY104" fmla="*/ 259541 h 4785242"/>
                <a:gd name="connsiteX105" fmla="*/ 1851950 w 3252486"/>
                <a:gd name="connsiteY105" fmla="*/ 247966 h 4785242"/>
                <a:gd name="connsiteX106" fmla="*/ 1782501 w 3252486"/>
                <a:gd name="connsiteY106" fmla="*/ 201667 h 4785242"/>
                <a:gd name="connsiteX107" fmla="*/ 1724628 w 3252486"/>
                <a:gd name="connsiteY107" fmla="*/ 190093 h 4785242"/>
                <a:gd name="connsiteX108" fmla="*/ 1562582 w 3252486"/>
                <a:gd name="connsiteY108" fmla="*/ 143794 h 4785242"/>
                <a:gd name="connsiteX109" fmla="*/ 1354238 w 3252486"/>
                <a:gd name="connsiteY109" fmla="*/ 132219 h 4785242"/>
                <a:gd name="connsiteX110" fmla="*/ 1076446 w 3252486"/>
                <a:gd name="connsiteY110" fmla="*/ 109070 h 4785242"/>
                <a:gd name="connsiteX111" fmla="*/ 914400 w 3252486"/>
                <a:gd name="connsiteY111" fmla="*/ 74346 h 4785242"/>
                <a:gd name="connsiteX112" fmla="*/ 868101 w 3252486"/>
                <a:gd name="connsiteY112" fmla="*/ 62771 h 4785242"/>
                <a:gd name="connsiteX113" fmla="*/ 740780 w 3252486"/>
                <a:gd name="connsiteY113" fmla="*/ 39622 h 4785242"/>
                <a:gd name="connsiteX114" fmla="*/ 636608 w 3252486"/>
                <a:gd name="connsiteY114" fmla="*/ 16472 h 4785242"/>
                <a:gd name="connsiteX115" fmla="*/ 497712 w 3252486"/>
                <a:gd name="connsiteY115" fmla="*/ 28047 h 4785242"/>
                <a:gd name="connsiteX116" fmla="*/ 405114 w 3252486"/>
                <a:gd name="connsiteY116" fmla="*/ 97495 h 4785242"/>
                <a:gd name="connsiteX117" fmla="*/ 370390 w 3252486"/>
                <a:gd name="connsiteY117" fmla="*/ 109070 h 4785242"/>
                <a:gd name="connsiteX118" fmla="*/ 312517 w 3252486"/>
                <a:gd name="connsiteY118" fmla="*/ 155369 h 4785242"/>
                <a:gd name="connsiteX119" fmla="*/ 277793 w 3252486"/>
                <a:gd name="connsiteY119" fmla="*/ 213242 h 478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52486" h="4785242">
                  <a:moveTo>
                    <a:pt x="324091" y="178518"/>
                  </a:moveTo>
                  <a:cubicBezTo>
                    <a:pt x="316375" y="190093"/>
                    <a:pt x="307163" y="200800"/>
                    <a:pt x="300942" y="213242"/>
                  </a:cubicBezTo>
                  <a:cubicBezTo>
                    <a:pt x="295486" y="224155"/>
                    <a:pt x="297994" y="239339"/>
                    <a:pt x="289367" y="247966"/>
                  </a:cubicBezTo>
                  <a:cubicBezTo>
                    <a:pt x="280740" y="256593"/>
                    <a:pt x="266218" y="255683"/>
                    <a:pt x="254643" y="259541"/>
                  </a:cubicBezTo>
                  <a:cubicBezTo>
                    <a:pt x="246927" y="271116"/>
                    <a:pt x="240184" y="283402"/>
                    <a:pt x="231494" y="294265"/>
                  </a:cubicBezTo>
                  <a:cubicBezTo>
                    <a:pt x="200152" y="333442"/>
                    <a:pt x="185125" y="317626"/>
                    <a:pt x="162046" y="386862"/>
                  </a:cubicBezTo>
                  <a:cubicBezTo>
                    <a:pt x="158188" y="398437"/>
                    <a:pt x="156748" y="411124"/>
                    <a:pt x="150471" y="421586"/>
                  </a:cubicBezTo>
                  <a:cubicBezTo>
                    <a:pt x="109341" y="490137"/>
                    <a:pt x="129062" y="370065"/>
                    <a:pt x="81023" y="514184"/>
                  </a:cubicBezTo>
                  <a:cubicBezTo>
                    <a:pt x="54423" y="593985"/>
                    <a:pt x="75129" y="566378"/>
                    <a:pt x="34724" y="606781"/>
                  </a:cubicBezTo>
                  <a:cubicBezTo>
                    <a:pt x="30866" y="618356"/>
                    <a:pt x="25797" y="629595"/>
                    <a:pt x="23150" y="641505"/>
                  </a:cubicBezTo>
                  <a:cubicBezTo>
                    <a:pt x="10095" y="700253"/>
                    <a:pt x="5823" y="768472"/>
                    <a:pt x="0" y="826700"/>
                  </a:cubicBezTo>
                  <a:cubicBezTo>
                    <a:pt x="3858" y="1579054"/>
                    <a:pt x="4235" y="2331435"/>
                    <a:pt x="11575" y="3083763"/>
                  </a:cubicBezTo>
                  <a:cubicBezTo>
                    <a:pt x="12475" y="3175980"/>
                    <a:pt x="14630" y="3173949"/>
                    <a:pt x="34724" y="3234234"/>
                  </a:cubicBezTo>
                  <a:cubicBezTo>
                    <a:pt x="38582" y="3342265"/>
                    <a:pt x="35886" y="3450729"/>
                    <a:pt x="46299" y="3558326"/>
                  </a:cubicBezTo>
                  <a:cubicBezTo>
                    <a:pt x="47639" y="3572172"/>
                    <a:pt x="62075" y="3581254"/>
                    <a:pt x="69448" y="3593050"/>
                  </a:cubicBezTo>
                  <a:cubicBezTo>
                    <a:pt x="81371" y="3612127"/>
                    <a:pt x="91693" y="3632204"/>
                    <a:pt x="104172" y="3650923"/>
                  </a:cubicBezTo>
                  <a:cubicBezTo>
                    <a:pt x="114873" y="3666974"/>
                    <a:pt x="129658" y="3680286"/>
                    <a:pt x="138896" y="3697222"/>
                  </a:cubicBezTo>
                  <a:cubicBezTo>
                    <a:pt x="204772" y="3817994"/>
                    <a:pt x="139081" y="3743704"/>
                    <a:pt x="208344" y="3812969"/>
                  </a:cubicBezTo>
                  <a:cubicBezTo>
                    <a:pt x="212202" y="3824544"/>
                    <a:pt x="212827" y="3837765"/>
                    <a:pt x="219919" y="3847693"/>
                  </a:cubicBezTo>
                  <a:cubicBezTo>
                    <a:pt x="327589" y="3998427"/>
                    <a:pt x="210935" y="3796277"/>
                    <a:pt x="300942" y="3940290"/>
                  </a:cubicBezTo>
                  <a:cubicBezTo>
                    <a:pt x="314743" y="3962372"/>
                    <a:pt x="329103" y="3995060"/>
                    <a:pt x="335666" y="4021313"/>
                  </a:cubicBezTo>
                  <a:cubicBezTo>
                    <a:pt x="340438" y="4040399"/>
                    <a:pt x="337480" y="4062105"/>
                    <a:pt x="347241" y="4079186"/>
                  </a:cubicBezTo>
                  <a:cubicBezTo>
                    <a:pt x="354143" y="4091264"/>
                    <a:pt x="370390" y="4094619"/>
                    <a:pt x="381965" y="4102336"/>
                  </a:cubicBezTo>
                  <a:cubicBezTo>
                    <a:pt x="402166" y="4162943"/>
                    <a:pt x="384911" y="4128431"/>
                    <a:pt x="451413" y="4194933"/>
                  </a:cubicBezTo>
                  <a:cubicBezTo>
                    <a:pt x="470704" y="4214224"/>
                    <a:pt x="494152" y="4230107"/>
                    <a:pt x="509286" y="4252807"/>
                  </a:cubicBezTo>
                  <a:cubicBezTo>
                    <a:pt x="517003" y="4264382"/>
                    <a:pt x="521749" y="4278625"/>
                    <a:pt x="532436" y="4287531"/>
                  </a:cubicBezTo>
                  <a:cubicBezTo>
                    <a:pt x="545691" y="4298577"/>
                    <a:pt x="564378" y="4301109"/>
                    <a:pt x="578734" y="4310680"/>
                  </a:cubicBezTo>
                  <a:cubicBezTo>
                    <a:pt x="642288" y="4353048"/>
                    <a:pt x="556005" y="4318535"/>
                    <a:pt x="636608" y="4345404"/>
                  </a:cubicBezTo>
                  <a:cubicBezTo>
                    <a:pt x="664241" y="4428309"/>
                    <a:pt x="624735" y="4333473"/>
                    <a:pt x="682906" y="4403277"/>
                  </a:cubicBezTo>
                  <a:cubicBezTo>
                    <a:pt x="693952" y="4416532"/>
                    <a:pt x="693855" y="4437375"/>
                    <a:pt x="706056" y="4449576"/>
                  </a:cubicBezTo>
                  <a:cubicBezTo>
                    <a:pt x="714683" y="4458203"/>
                    <a:pt x="729867" y="4455695"/>
                    <a:pt x="740780" y="4461151"/>
                  </a:cubicBezTo>
                  <a:cubicBezTo>
                    <a:pt x="753222" y="4467372"/>
                    <a:pt x="764942" y="4475247"/>
                    <a:pt x="775504" y="4484300"/>
                  </a:cubicBezTo>
                  <a:cubicBezTo>
                    <a:pt x="792075" y="4498504"/>
                    <a:pt x="809696" y="4512439"/>
                    <a:pt x="821803" y="4530599"/>
                  </a:cubicBezTo>
                  <a:cubicBezTo>
                    <a:pt x="829519" y="4542174"/>
                    <a:pt x="835115" y="4555486"/>
                    <a:pt x="844952" y="4565323"/>
                  </a:cubicBezTo>
                  <a:cubicBezTo>
                    <a:pt x="854789" y="4575160"/>
                    <a:pt x="868426" y="4580290"/>
                    <a:pt x="879676" y="4588472"/>
                  </a:cubicBezTo>
                  <a:cubicBezTo>
                    <a:pt x="910879" y="4611165"/>
                    <a:pt x="944992" y="4630638"/>
                    <a:pt x="972274" y="4657920"/>
                  </a:cubicBezTo>
                  <a:cubicBezTo>
                    <a:pt x="1015625" y="4701271"/>
                    <a:pt x="991469" y="4687468"/>
                    <a:pt x="1041722" y="4704219"/>
                  </a:cubicBezTo>
                  <a:cubicBezTo>
                    <a:pt x="1089957" y="4740396"/>
                    <a:pt x="1085925" y="4743641"/>
                    <a:pt x="1145894" y="4762093"/>
                  </a:cubicBezTo>
                  <a:cubicBezTo>
                    <a:pt x="1176303" y="4771450"/>
                    <a:pt x="1238491" y="4785242"/>
                    <a:pt x="1238491" y="4785242"/>
                  </a:cubicBezTo>
                  <a:cubicBezTo>
                    <a:pt x="1439119" y="4781384"/>
                    <a:pt x="1639978" y="4784032"/>
                    <a:pt x="1840375" y="4773667"/>
                  </a:cubicBezTo>
                  <a:cubicBezTo>
                    <a:pt x="1864744" y="4772407"/>
                    <a:pt x="1909823" y="4750518"/>
                    <a:pt x="1909823" y="4750518"/>
                  </a:cubicBezTo>
                  <a:cubicBezTo>
                    <a:pt x="1930952" y="4734671"/>
                    <a:pt x="2008472" y="4675195"/>
                    <a:pt x="2025570" y="4669495"/>
                  </a:cubicBezTo>
                  <a:cubicBezTo>
                    <a:pt x="2093149" y="4646968"/>
                    <a:pt x="2027887" y="4666717"/>
                    <a:pt x="2129742" y="4646346"/>
                  </a:cubicBezTo>
                  <a:cubicBezTo>
                    <a:pt x="2145341" y="4643226"/>
                    <a:pt x="2160745" y="4639141"/>
                    <a:pt x="2176041" y="4634771"/>
                  </a:cubicBezTo>
                  <a:cubicBezTo>
                    <a:pt x="2187772" y="4631419"/>
                    <a:pt x="2198671" y="4624808"/>
                    <a:pt x="2210765" y="4623196"/>
                  </a:cubicBezTo>
                  <a:cubicBezTo>
                    <a:pt x="2256817" y="4617056"/>
                    <a:pt x="2303362" y="4615480"/>
                    <a:pt x="2349661" y="4611622"/>
                  </a:cubicBezTo>
                  <a:cubicBezTo>
                    <a:pt x="2386335" y="4599397"/>
                    <a:pt x="2387057" y="4602540"/>
                    <a:pt x="2419109" y="4576898"/>
                  </a:cubicBezTo>
                  <a:cubicBezTo>
                    <a:pt x="2427630" y="4570081"/>
                    <a:pt x="2433178" y="4559801"/>
                    <a:pt x="2442258" y="4553748"/>
                  </a:cubicBezTo>
                  <a:cubicBezTo>
                    <a:pt x="2456615" y="4544177"/>
                    <a:pt x="2472537" y="4537007"/>
                    <a:pt x="2488557" y="4530599"/>
                  </a:cubicBezTo>
                  <a:cubicBezTo>
                    <a:pt x="2559172" y="4502354"/>
                    <a:pt x="2561482" y="4506953"/>
                    <a:pt x="2639028" y="4495875"/>
                  </a:cubicBezTo>
                  <a:cubicBezTo>
                    <a:pt x="2651298" y="4487695"/>
                    <a:pt x="2688654" y="4466071"/>
                    <a:pt x="2696901" y="4449576"/>
                  </a:cubicBezTo>
                  <a:cubicBezTo>
                    <a:pt x="2704015" y="4435347"/>
                    <a:pt x="2704106" y="4418573"/>
                    <a:pt x="2708476" y="4403277"/>
                  </a:cubicBezTo>
                  <a:cubicBezTo>
                    <a:pt x="2711828" y="4391546"/>
                    <a:pt x="2715245" y="4379767"/>
                    <a:pt x="2720051" y="4368553"/>
                  </a:cubicBezTo>
                  <a:cubicBezTo>
                    <a:pt x="2726848" y="4352694"/>
                    <a:pt x="2729945" y="4333301"/>
                    <a:pt x="2743200" y="4322255"/>
                  </a:cubicBezTo>
                  <a:cubicBezTo>
                    <a:pt x="2755421" y="4312071"/>
                    <a:pt x="2774604" y="4316266"/>
                    <a:pt x="2789499" y="4310680"/>
                  </a:cubicBezTo>
                  <a:cubicBezTo>
                    <a:pt x="2836616" y="4293011"/>
                    <a:pt x="2877167" y="4259397"/>
                    <a:pt x="2916820" y="4229657"/>
                  </a:cubicBezTo>
                  <a:cubicBezTo>
                    <a:pt x="2937193" y="4168539"/>
                    <a:pt x="2918244" y="4201700"/>
                    <a:pt x="2997843" y="4148634"/>
                  </a:cubicBezTo>
                  <a:lnTo>
                    <a:pt x="3067291" y="4102336"/>
                  </a:lnTo>
                  <a:cubicBezTo>
                    <a:pt x="3078866" y="4094619"/>
                    <a:pt x="3092178" y="4089022"/>
                    <a:pt x="3102015" y="4079186"/>
                  </a:cubicBezTo>
                  <a:lnTo>
                    <a:pt x="3125165" y="4056037"/>
                  </a:lnTo>
                  <a:cubicBezTo>
                    <a:pt x="3129023" y="4044462"/>
                    <a:pt x="3133387" y="4033044"/>
                    <a:pt x="3136739" y="4021313"/>
                  </a:cubicBezTo>
                  <a:cubicBezTo>
                    <a:pt x="3141109" y="4006017"/>
                    <a:pt x="3142728" y="3989909"/>
                    <a:pt x="3148314" y="3975014"/>
                  </a:cubicBezTo>
                  <a:cubicBezTo>
                    <a:pt x="3160903" y="3941444"/>
                    <a:pt x="3175421" y="3922778"/>
                    <a:pt x="3194613" y="3893991"/>
                  </a:cubicBezTo>
                  <a:cubicBezTo>
                    <a:pt x="3198471" y="3870842"/>
                    <a:pt x="3203277" y="3847830"/>
                    <a:pt x="3206188" y="3824543"/>
                  </a:cubicBezTo>
                  <a:cubicBezTo>
                    <a:pt x="3210997" y="3786068"/>
                    <a:pt x="3211866" y="3747120"/>
                    <a:pt x="3217762" y="3708796"/>
                  </a:cubicBezTo>
                  <a:cubicBezTo>
                    <a:pt x="3219617" y="3696737"/>
                    <a:pt x="3225985" y="3685803"/>
                    <a:pt x="3229337" y="3674072"/>
                  </a:cubicBezTo>
                  <a:cubicBezTo>
                    <a:pt x="3233707" y="3658776"/>
                    <a:pt x="3237054" y="3643207"/>
                    <a:pt x="3240912" y="3627774"/>
                  </a:cubicBezTo>
                  <a:cubicBezTo>
                    <a:pt x="3244770" y="3539035"/>
                    <a:pt x="3252486" y="3450379"/>
                    <a:pt x="3252486" y="3361556"/>
                  </a:cubicBezTo>
                  <a:cubicBezTo>
                    <a:pt x="3252486" y="3350073"/>
                    <a:pt x="3232059" y="3015661"/>
                    <a:pt x="3229337" y="2991166"/>
                  </a:cubicBezTo>
                  <a:cubicBezTo>
                    <a:pt x="3226312" y="2963939"/>
                    <a:pt x="3203411" y="2933603"/>
                    <a:pt x="3194613" y="2910143"/>
                  </a:cubicBezTo>
                  <a:cubicBezTo>
                    <a:pt x="3189027" y="2895248"/>
                    <a:pt x="3188624" y="2878739"/>
                    <a:pt x="3183038" y="2863844"/>
                  </a:cubicBezTo>
                  <a:cubicBezTo>
                    <a:pt x="3176980" y="2847688"/>
                    <a:pt x="3165345" y="2833915"/>
                    <a:pt x="3159889" y="2817546"/>
                  </a:cubicBezTo>
                  <a:cubicBezTo>
                    <a:pt x="3149828" y="2787363"/>
                    <a:pt x="3154387" y="2751421"/>
                    <a:pt x="3136739" y="2724948"/>
                  </a:cubicBezTo>
                  <a:cubicBezTo>
                    <a:pt x="3105537" y="2678145"/>
                    <a:pt x="3089651" y="2667512"/>
                    <a:pt x="3078866" y="2620776"/>
                  </a:cubicBezTo>
                  <a:cubicBezTo>
                    <a:pt x="3070019" y="2582437"/>
                    <a:pt x="3055717" y="2505029"/>
                    <a:pt x="3055717" y="2505029"/>
                  </a:cubicBezTo>
                  <a:cubicBezTo>
                    <a:pt x="3051859" y="2427865"/>
                    <a:pt x="3048550" y="2350671"/>
                    <a:pt x="3044142" y="2273536"/>
                  </a:cubicBezTo>
                  <a:cubicBezTo>
                    <a:pt x="3042930" y="2252331"/>
                    <a:pt x="3048557" y="2120320"/>
                    <a:pt x="3020993" y="2065191"/>
                  </a:cubicBezTo>
                  <a:cubicBezTo>
                    <a:pt x="3014772" y="2052748"/>
                    <a:pt x="3005560" y="2042042"/>
                    <a:pt x="2997843" y="2030467"/>
                  </a:cubicBezTo>
                  <a:cubicBezTo>
                    <a:pt x="2993985" y="2015034"/>
                    <a:pt x="2992535" y="1998790"/>
                    <a:pt x="2986269" y="1984169"/>
                  </a:cubicBezTo>
                  <a:cubicBezTo>
                    <a:pt x="2980789" y="1971382"/>
                    <a:pt x="2968004" y="1962470"/>
                    <a:pt x="2963119" y="1949444"/>
                  </a:cubicBezTo>
                  <a:cubicBezTo>
                    <a:pt x="2956211" y="1931024"/>
                    <a:pt x="2956720" y="1910551"/>
                    <a:pt x="2951544" y="1891571"/>
                  </a:cubicBezTo>
                  <a:cubicBezTo>
                    <a:pt x="2945124" y="1868029"/>
                    <a:pt x="2934313" y="1845796"/>
                    <a:pt x="2928395" y="1822123"/>
                  </a:cubicBezTo>
                  <a:cubicBezTo>
                    <a:pt x="2924537" y="1806690"/>
                    <a:pt x="2921391" y="1791061"/>
                    <a:pt x="2916820" y="1775824"/>
                  </a:cubicBezTo>
                  <a:cubicBezTo>
                    <a:pt x="2909808" y="1752452"/>
                    <a:pt x="2899589" y="1730049"/>
                    <a:pt x="2893671" y="1706376"/>
                  </a:cubicBezTo>
                  <a:cubicBezTo>
                    <a:pt x="2889813" y="1690943"/>
                    <a:pt x="2888362" y="1674699"/>
                    <a:pt x="2882096" y="1660077"/>
                  </a:cubicBezTo>
                  <a:cubicBezTo>
                    <a:pt x="2870010" y="1631876"/>
                    <a:pt x="2845082" y="1611488"/>
                    <a:pt x="2824223" y="1590629"/>
                  </a:cubicBezTo>
                  <a:cubicBezTo>
                    <a:pt x="2809380" y="1546098"/>
                    <a:pt x="2802256" y="1513812"/>
                    <a:pt x="2777924" y="1474882"/>
                  </a:cubicBezTo>
                  <a:cubicBezTo>
                    <a:pt x="2767700" y="1458523"/>
                    <a:pt x="2754775" y="1444017"/>
                    <a:pt x="2743200" y="1428584"/>
                  </a:cubicBezTo>
                  <a:cubicBezTo>
                    <a:pt x="2721272" y="1340873"/>
                    <a:pt x="2749442" y="1419805"/>
                    <a:pt x="2696901" y="1347561"/>
                  </a:cubicBezTo>
                  <a:cubicBezTo>
                    <a:pt x="2675493" y="1318124"/>
                    <a:pt x="2639028" y="1254963"/>
                    <a:pt x="2639028" y="1254963"/>
                  </a:cubicBezTo>
                  <a:cubicBezTo>
                    <a:pt x="2608407" y="1132486"/>
                    <a:pt x="2649981" y="1276717"/>
                    <a:pt x="2604304" y="1173941"/>
                  </a:cubicBezTo>
                  <a:cubicBezTo>
                    <a:pt x="2549210" y="1049978"/>
                    <a:pt x="2610394" y="1148351"/>
                    <a:pt x="2558005" y="1069769"/>
                  </a:cubicBezTo>
                  <a:cubicBezTo>
                    <a:pt x="2537781" y="928190"/>
                    <a:pt x="2562560" y="1040644"/>
                    <a:pt x="2523281" y="942447"/>
                  </a:cubicBezTo>
                  <a:cubicBezTo>
                    <a:pt x="2514218" y="919791"/>
                    <a:pt x="2517387" y="890253"/>
                    <a:pt x="2500132" y="872999"/>
                  </a:cubicBezTo>
                  <a:cubicBezTo>
                    <a:pt x="2472708" y="845576"/>
                    <a:pt x="2443774" y="819671"/>
                    <a:pt x="2430684" y="780401"/>
                  </a:cubicBezTo>
                  <a:cubicBezTo>
                    <a:pt x="2410310" y="719282"/>
                    <a:pt x="2425877" y="755830"/>
                    <a:pt x="2372810" y="676229"/>
                  </a:cubicBezTo>
                  <a:lnTo>
                    <a:pt x="2349661" y="641505"/>
                  </a:lnTo>
                  <a:cubicBezTo>
                    <a:pt x="2332470" y="615718"/>
                    <a:pt x="2326926" y="602483"/>
                    <a:pt x="2303362" y="583632"/>
                  </a:cubicBezTo>
                  <a:cubicBezTo>
                    <a:pt x="2292499" y="574942"/>
                    <a:pt x="2280213" y="568199"/>
                    <a:pt x="2268638" y="560482"/>
                  </a:cubicBezTo>
                  <a:cubicBezTo>
                    <a:pt x="2248296" y="499458"/>
                    <a:pt x="2270507" y="548837"/>
                    <a:pt x="2222339" y="491034"/>
                  </a:cubicBezTo>
                  <a:cubicBezTo>
                    <a:pt x="2189341" y="451436"/>
                    <a:pt x="2199598" y="427476"/>
                    <a:pt x="2129742" y="410012"/>
                  </a:cubicBezTo>
                  <a:cubicBezTo>
                    <a:pt x="2066704" y="394252"/>
                    <a:pt x="2097672" y="405551"/>
                    <a:pt x="2037144" y="375288"/>
                  </a:cubicBezTo>
                  <a:cubicBezTo>
                    <a:pt x="2029428" y="363713"/>
                    <a:pt x="2025792" y="347936"/>
                    <a:pt x="2013995" y="340563"/>
                  </a:cubicBezTo>
                  <a:cubicBezTo>
                    <a:pt x="1993303" y="327630"/>
                    <a:pt x="1944547" y="317414"/>
                    <a:pt x="1944547" y="317414"/>
                  </a:cubicBezTo>
                  <a:cubicBezTo>
                    <a:pt x="1921398" y="282689"/>
                    <a:pt x="1925257" y="278832"/>
                    <a:pt x="1886674" y="259541"/>
                  </a:cubicBezTo>
                  <a:cubicBezTo>
                    <a:pt x="1875761" y="254085"/>
                    <a:pt x="1862615" y="253891"/>
                    <a:pt x="1851950" y="247966"/>
                  </a:cubicBezTo>
                  <a:cubicBezTo>
                    <a:pt x="1827629" y="234454"/>
                    <a:pt x="1809783" y="207123"/>
                    <a:pt x="1782501" y="201667"/>
                  </a:cubicBezTo>
                  <a:cubicBezTo>
                    <a:pt x="1763210" y="197809"/>
                    <a:pt x="1743608" y="195269"/>
                    <a:pt x="1724628" y="190093"/>
                  </a:cubicBezTo>
                  <a:cubicBezTo>
                    <a:pt x="1677029" y="177112"/>
                    <a:pt x="1611011" y="146485"/>
                    <a:pt x="1562582" y="143794"/>
                  </a:cubicBezTo>
                  <a:lnTo>
                    <a:pt x="1354238" y="132219"/>
                  </a:lnTo>
                  <a:cubicBezTo>
                    <a:pt x="1170780" y="121100"/>
                    <a:pt x="1223193" y="125374"/>
                    <a:pt x="1076446" y="109070"/>
                  </a:cubicBezTo>
                  <a:cubicBezTo>
                    <a:pt x="869949" y="57445"/>
                    <a:pt x="1082452" y="107956"/>
                    <a:pt x="914400" y="74346"/>
                  </a:cubicBezTo>
                  <a:cubicBezTo>
                    <a:pt x="898801" y="71226"/>
                    <a:pt x="883630" y="66222"/>
                    <a:pt x="868101" y="62771"/>
                  </a:cubicBezTo>
                  <a:cubicBezTo>
                    <a:pt x="819559" y="51984"/>
                    <a:pt x="791049" y="48000"/>
                    <a:pt x="740780" y="39622"/>
                  </a:cubicBezTo>
                  <a:cubicBezTo>
                    <a:pt x="704972" y="27686"/>
                    <a:pt x="677349" y="16472"/>
                    <a:pt x="636608" y="16472"/>
                  </a:cubicBezTo>
                  <a:cubicBezTo>
                    <a:pt x="590149" y="16472"/>
                    <a:pt x="544011" y="24189"/>
                    <a:pt x="497712" y="28047"/>
                  </a:cubicBezTo>
                  <a:cubicBezTo>
                    <a:pt x="370233" y="91785"/>
                    <a:pt x="541606" y="0"/>
                    <a:pt x="405114" y="97495"/>
                  </a:cubicBezTo>
                  <a:cubicBezTo>
                    <a:pt x="395186" y="104587"/>
                    <a:pt x="381303" y="103614"/>
                    <a:pt x="370390" y="109070"/>
                  </a:cubicBezTo>
                  <a:cubicBezTo>
                    <a:pt x="341185" y="123672"/>
                    <a:pt x="334050" y="133835"/>
                    <a:pt x="312517" y="155369"/>
                  </a:cubicBezTo>
                  <a:cubicBezTo>
                    <a:pt x="297491" y="200446"/>
                    <a:pt x="309569" y="181466"/>
                    <a:pt x="277793" y="213242"/>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Freeform 15"/>
            <p:cNvSpPr/>
            <p:nvPr/>
          </p:nvSpPr>
          <p:spPr>
            <a:xfrm>
              <a:off x="4780344" y="1463262"/>
              <a:ext cx="3472405" cy="3803219"/>
            </a:xfrm>
            <a:custGeom>
              <a:avLst/>
              <a:gdLst>
                <a:gd name="connsiteX0" fmla="*/ 1689904 w 3472405"/>
                <a:gd name="connsiteY0" fmla="*/ 29872 h 3803219"/>
                <a:gd name="connsiteX1" fmla="*/ 810228 w 3472405"/>
                <a:gd name="connsiteY1" fmla="*/ 29872 h 3803219"/>
                <a:gd name="connsiteX2" fmla="*/ 740780 w 3472405"/>
                <a:gd name="connsiteY2" fmla="*/ 76171 h 3803219"/>
                <a:gd name="connsiteX3" fmla="*/ 717631 w 3472405"/>
                <a:gd name="connsiteY3" fmla="*/ 110895 h 3803219"/>
                <a:gd name="connsiteX4" fmla="*/ 648183 w 3472405"/>
                <a:gd name="connsiteY4" fmla="*/ 157194 h 3803219"/>
                <a:gd name="connsiteX5" fmla="*/ 613459 w 3472405"/>
                <a:gd name="connsiteY5" fmla="*/ 180343 h 3803219"/>
                <a:gd name="connsiteX6" fmla="*/ 590309 w 3472405"/>
                <a:gd name="connsiteY6" fmla="*/ 203492 h 3803219"/>
                <a:gd name="connsiteX7" fmla="*/ 555585 w 3472405"/>
                <a:gd name="connsiteY7" fmla="*/ 215067 h 3803219"/>
                <a:gd name="connsiteX8" fmla="*/ 532436 w 3472405"/>
                <a:gd name="connsiteY8" fmla="*/ 261366 h 3803219"/>
                <a:gd name="connsiteX9" fmla="*/ 486137 w 3472405"/>
                <a:gd name="connsiteY9" fmla="*/ 330814 h 3803219"/>
                <a:gd name="connsiteX10" fmla="*/ 451413 w 3472405"/>
                <a:gd name="connsiteY10" fmla="*/ 434986 h 3803219"/>
                <a:gd name="connsiteX11" fmla="*/ 439838 w 3472405"/>
                <a:gd name="connsiteY11" fmla="*/ 469710 h 3803219"/>
                <a:gd name="connsiteX12" fmla="*/ 393540 w 3472405"/>
                <a:gd name="connsiteY12" fmla="*/ 527584 h 3803219"/>
                <a:gd name="connsiteX13" fmla="*/ 370390 w 3472405"/>
                <a:gd name="connsiteY13" fmla="*/ 608606 h 3803219"/>
                <a:gd name="connsiteX14" fmla="*/ 358815 w 3472405"/>
                <a:gd name="connsiteY14" fmla="*/ 654905 h 3803219"/>
                <a:gd name="connsiteX15" fmla="*/ 324091 w 3472405"/>
                <a:gd name="connsiteY15" fmla="*/ 724353 h 3803219"/>
                <a:gd name="connsiteX16" fmla="*/ 300942 w 3472405"/>
                <a:gd name="connsiteY16" fmla="*/ 816951 h 3803219"/>
                <a:gd name="connsiteX17" fmla="*/ 277793 w 3472405"/>
                <a:gd name="connsiteY17" fmla="*/ 851675 h 3803219"/>
                <a:gd name="connsiteX18" fmla="*/ 254643 w 3472405"/>
                <a:gd name="connsiteY18" fmla="*/ 944272 h 3803219"/>
                <a:gd name="connsiteX19" fmla="*/ 243069 w 3472405"/>
                <a:gd name="connsiteY19" fmla="*/ 1106318 h 3803219"/>
                <a:gd name="connsiteX20" fmla="*/ 219919 w 3472405"/>
                <a:gd name="connsiteY20" fmla="*/ 1175766 h 3803219"/>
                <a:gd name="connsiteX21" fmla="*/ 208345 w 3472405"/>
                <a:gd name="connsiteY21" fmla="*/ 1222065 h 3803219"/>
                <a:gd name="connsiteX22" fmla="*/ 162046 w 3472405"/>
                <a:gd name="connsiteY22" fmla="*/ 1384110 h 3803219"/>
                <a:gd name="connsiteX23" fmla="*/ 138897 w 3472405"/>
                <a:gd name="connsiteY23" fmla="*/ 1418834 h 3803219"/>
                <a:gd name="connsiteX24" fmla="*/ 127322 w 3472405"/>
                <a:gd name="connsiteY24" fmla="*/ 1465133 h 3803219"/>
                <a:gd name="connsiteX25" fmla="*/ 104172 w 3472405"/>
                <a:gd name="connsiteY25" fmla="*/ 1488282 h 3803219"/>
                <a:gd name="connsiteX26" fmla="*/ 81023 w 3472405"/>
                <a:gd name="connsiteY26" fmla="*/ 1592454 h 3803219"/>
                <a:gd name="connsiteX27" fmla="*/ 57874 w 3472405"/>
                <a:gd name="connsiteY27" fmla="*/ 1673477 h 3803219"/>
                <a:gd name="connsiteX28" fmla="*/ 34724 w 3472405"/>
                <a:gd name="connsiteY28" fmla="*/ 1719776 h 3803219"/>
                <a:gd name="connsiteX29" fmla="*/ 23150 w 3472405"/>
                <a:gd name="connsiteY29" fmla="*/ 1766075 h 3803219"/>
                <a:gd name="connsiteX30" fmla="*/ 11575 w 3472405"/>
                <a:gd name="connsiteY30" fmla="*/ 1800799 h 3803219"/>
                <a:gd name="connsiteX31" fmla="*/ 0 w 3472405"/>
                <a:gd name="connsiteY31" fmla="*/ 1858672 h 3803219"/>
                <a:gd name="connsiteX32" fmla="*/ 11575 w 3472405"/>
                <a:gd name="connsiteY32" fmla="*/ 2205913 h 3803219"/>
                <a:gd name="connsiteX33" fmla="*/ 23150 w 3472405"/>
                <a:gd name="connsiteY33" fmla="*/ 2796222 h 3803219"/>
                <a:gd name="connsiteX34" fmla="*/ 57874 w 3472405"/>
                <a:gd name="connsiteY34" fmla="*/ 2865670 h 3803219"/>
                <a:gd name="connsiteX35" fmla="*/ 196770 w 3472405"/>
                <a:gd name="connsiteY35" fmla="*/ 3027715 h 3803219"/>
                <a:gd name="connsiteX36" fmla="*/ 231494 w 3472405"/>
                <a:gd name="connsiteY36" fmla="*/ 3050865 h 3803219"/>
                <a:gd name="connsiteX37" fmla="*/ 277793 w 3472405"/>
                <a:gd name="connsiteY37" fmla="*/ 3120313 h 3803219"/>
                <a:gd name="connsiteX38" fmla="*/ 289367 w 3472405"/>
                <a:gd name="connsiteY38" fmla="*/ 3155037 h 3803219"/>
                <a:gd name="connsiteX39" fmla="*/ 335666 w 3472405"/>
                <a:gd name="connsiteY39" fmla="*/ 3224485 h 3803219"/>
                <a:gd name="connsiteX40" fmla="*/ 381965 w 3472405"/>
                <a:gd name="connsiteY40" fmla="*/ 3305508 h 3803219"/>
                <a:gd name="connsiteX41" fmla="*/ 439838 w 3472405"/>
                <a:gd name="connsiteY41" fmla="*/ 3398105 h 3803219"/>
                <a:gd name="connsiteX42" fmla="*/ 509286 w 3472405"/>
                <a:gd name="connsiteY42" fmla="*/ 3455979 h 3803219"/>
                <a:gd name="connsiteX43" fmla="*/ 520861 w 3472405"/>
                <a:gd name="connsiteY43" fmla="*/ 3502277 h 3803219"/>
                <a:gd name="connsiteX44" fmla="*/ 567160 w 3472405"/>
                <a:gd name="connsiteY44" fmla="*/ 3525427 h 3803219"/>
                <a:gd name="connsiteX45" fmla="*/ 601884 w 3472405"/>
                <a:gd name="connsiteY45" fmla="*/ 3548576 h 3803219"/>
                <a:gd name="connsiteX46" fmla="*/ 682907 w 3472405"/>
                <a:gd name="connsiteY46" fmla="*/ 3571725 h 3803219"/>
                <a:gd name="connsiteX47" fmla="*/ 775504 w 3472405"/>
                <a:gd name="connsiteY47" fmla="*/ 3606449 h 3803219"/>
                <a:gd name="connsiteX48" fmla="*/ 821803 w 3472405"/>
                <a:gd name="connsiteY48" fmla="*/ 3618024 h 3803219"/>
                <a:gd name="connsiteX49" fmla="*/ 891251 w 3472405"/>
                <a:gd name="connsiteY49" fmla="*/ 3629599 h 3803219"/>
                <a:gd name="connsiteX50" fmla="*/ 925975 w 3472405"/>
                <a:gd name="connsiteY50" fmla="*/ 3641173 h 3803219"/>
                <a:gd name="connsiteX51" fmla="*/ 972274 w 3472405"/>
                <a:gd name="connsiteY51" fmla="*/ 3652748 h 3803219"/>
                <a:gd name="connsiteX52" fmla="*/ 1006998 w 3472405"/>
                <a:gd name="connsiteY52" fmla="*/ 3675897 h 3803219"/>
                <a:gd name="connsiteX53" fmla="*/ 1088021 w 3472405"/>
                <a:gd name="connsiteY53" fmla="*/ 3699047 h 3803219"/>
                <a:gd name="connsiteX54" fmla="*/ 1122745 w 3472405"/>
                <a:gd name="connsiteY54" fmla="*/ 3710622 h 3803219"/>
                <a:gd name="connsiteX55" fmla="*/ 1180618 w 3472405"/>
                <a:gd name="connsiteY55" fmla="*/ 3722196 h 3803219"/>
                <a:gd name="connsiteX56" fmla="*/ 1354238 w 3472405"/>
                <a:gd name="connsiteY56" fmla="*/ 3756920 h 3803219"/>
                <a:gd name="connsiteX57" fmla="*/ 1655180 w 3472405"/>
                <a:gd name="connsiteY57" fmla="*/ 3780070 h 3803219"/>
                <a:gd name="connsiteX58" fmla="*/ 1713053 w 3472405"/>
                <a:gd name="connsiteY58" fmla="*/ 3791644 h 3803219"/>
                <a:gd name="connsiteX59" fmla="*/ 1817226 w 3472405"/>
                <a:gd name="connsiteY59" fmla="*/ 3803219 h 3803219"/>
                <a:gd name="connsiteX60" fmla="*/ 2754775 w 3472405"/>
                <a:gd name="connsiteY60" fmla="*/ 3791644 h 3803219"/>
                <a:gd name="connsiteX61" fmla="*/ 2824223 w 3472405"/>
                <a:gd name="connsiteY61" fmla="*/ 3745346 h 3803219"/>
                <a:gd name="connsiteX62" fmla="*/ 2847372 w 3472405"/>
                <a:gd name="connsiteY62" fmla="*/ 3641173 h 3803219"/>
                <a:gd name="connsiteX63" fmla="*/ 2858947 w 3472405"/>
                <a:gd name="connsiteY63" fmla="*/ 3606449 h 3803219"/>
                <a:gd name="connsiteX64" fmla="*/ 2870522 w 3472405"/>
                <a:gd name="connsiteY64" fmla="*/ 3525427 h 3803219"/>
                <a:gd name="connsiteX65" fmla="*/ 2882097 w 3472405"/>
                <a:gd name="connsiteY65" fmla="*/ 3490703 h 3803219"/>
                <a:gd name="connsiteX66" fmla="*/ 2893671 w 3472405"/>
                <a:gd name="connsiteY66" fmla="*/ 3421254 h 3803219"/>
                <a:gd name="connsiteX67" fmla="*/ 2939970 w 3472405"/>
                <a:gd name="connsiteY67" fmla="*/ 3351806 h 3803219"/>
                <a:gd name="connsiteX68" fmla="*/ 2963119 w 3472405"/>
                <a:gd name="connsiteY68" fmla="*/ 3317082 h 3803219"/>
                <a:gd name="connsiteX69" fmla="*/ 2986269 w 3472405"/>
                <a:gd name="connsiteY69" fmla="*/ 3247634 h 3803219"/>
                <a:gd name="connsiteX70" fmla="*/ 2997843 w 3472405"/>
                <a:gd name="connsiteY70" fmla="*/ 3212910 h 3803219"/>
                <a:gd name="connsiteX71" fmla="*/ 3020993 w 3472405"/>
                <a:gd name="connsiteY71" fmla="*/ 3189761 h 3803219"/>
                <a:gd name="connsiteX72" fmla="*/ 3032567 w 3472405"/>
                <a:gd name="connsiteY72" fmla="*/ 3155037 h 3803219"/>
                <a:gd name="connsiteX73" fmla="*/ 3044142 w 3472405"/>
                <a:gd name="connsiteY73" fmla="*/ 3097163 h 3803219"/>
                <a:gd name="connsiteX74" fmla="*/ 3078866 w 3472405"/>
                <a:gd name="connsiteY74" fmla="*/ 3050865 h 3803219"/>
                <a:gd name="connsiteX75" fmla="*/ 3136740 w 3472405"/>
                <a:gd name="connsiteY75" fmla="*/ 2981416 h 3803219"/>
                <a:gd name="connsiteX76" fmla="*/ 3159889 w 3472405"/>
                <a:gd name="connsiteY76" fmla="*/ 2935118 h 3803219"/>
                <a:gd name="connsiteX77" fmla="*/ 3183038 w 3472405"/>
                <a:gd name="connsiteY77" fmla="*/ 2911968 h 3803219"/>
                <a:gd name="connsiteX78" fmla="*/ 3240912 w 3472405"/>
                <a:gd name="connsiteY78" fmla="*/ 2807796 h 3803219"/>
                <a:gd name="connsiteX79" fmla="*/ 3275636 w 3472405"/>
                <a:gd name="connsiteY79" fmla="*/ 2784647 h 3803219"/>
                <a:gd name="connsiteX80" fmla="*/ 3287210 w 3472405"/>
                <a:gd name="connsiteY80" fmla="*/ 2738348 h 3803219"/>
                <a:gd name="connsiteX81" fmla="*/ 3345084 w 3472405"/>
                <a:gd name="connsiteY81" fmla="*/ 2680475 h 3803219"/>
                <a:gd name="connsiteX82" fmla="*/ 3368233 w 3472405"/>
                <a:gd name="connsiteY82" fmla="*/ 2611027 h 3803219"/>
                <a:gd name="connsiteX83" fmla="*/ 3402957 w 3472405"/>
                <a:gd name="connsiteY83" fmla="*/ 2495280 h 3803219"/>
                <a:gd name="connsiteX84" fmla="*/ 3426107 w 3472405"/>
                <a:gd name="connsiteY84" fmla="*/ 2391108 h 3803219"/>
                <a:gd name="connsiteX85" fmla="*/ 3449256 w 3472405"/>
                <a:gd name="connsiteY85" fmla="*/ 2356384 h 3803219"/>
                <a:gd name="connsiteX86" fmla="*/ 3460831 w 3472405"/>
                <a:gd name="connsiteY86" fmla="*/ 2194338 h 3803219"/>
                <a:gd name="connsiteX87" fmla="*/ 3472405 w 3472405"/>
                <a:gd name="connsiteY87" fmla="*/ 2113315 h 3803219"/>
                <a:gd name="connsiteX88" fmla="*/ 3449256 w 3472405"/>
                <a:gd name="connsiteY88" fmla="*/ 1360961 h 3803219"/>
                <a:gd name="connsiteX89" fmla="*/ 3437681 w 3472405"/>
                <a:gd name="connsiteY89" fmla="*/ 874824 h 3803219"/>
                <a:gd name="connsiteX90" fmla="*/ 3414532 w 3472405"/>
                <a:gd name="connsiteY90" fmla="*/ 793801 h 3803219"/>
                <a:gd name="connsiteX91" fmla="*/ 3391383 w 3472405"/>
                <a:gd name="connsiteY91" fmla="*/ 759077 h 3803219"/>
                <a:gd name="connsiteX92" fmla="*/ 3379808 w 3472405"/>
                <a:gd name="connsiteY92" fmla="*/ 724353 h 3803219"/>
                <a:gd name="connsiteX93" fmla="*/ 3345084 w 3472405"/>
                <a:gd name="connsiteY93" fmla="*/ 701204 h 3803219"/>
                <a:gd name="connsiteX94" fmla="*/ 3321934 w 3472405"/>
                <a:gd name="connsiteY94" fmla="*/ 678054 h 3803219"/>
                <a:gd name="connsiteX95" fmla="*/ 3287210 w 3472405"/>
                <a:gd name="connsiteY95" fmla="*/ 631756 h 3803219"/>
                <a:gd name="connsiteX96" fmla="*/ 3264061 w 3472405"/>
                <a:gd name="connsiteY96" fmla="*/ 597032 h 3803219"/>
                <a:gd name="connsiteX97" fmla="*/ 3229337 w 3472405"/>
                <a:gd name="connsiteY97" fmla="*/ 573882 h 3803219"/>
                <a:gd name="connsiteX98" fmla="*/ 3171464 w 3472405"/>
                <a:gd name="connsiteY98" fmla="*/ 516009 h 3803219"/>
                <a:gd name="connsiteX99" fmla="*/ 3078866 w 3472405"/>
                <a:gd name="connsiteY99" fmla="*/ 446561 h 3803219"/>
                <a:gd name="connsiteX100" fmla="*/ 3020993 w 3472405"/>
                <a:gd name="connsiteY100" fmla="*/ 388687 h 3803219"/>
                <a:gd name="connsiteX101" fmla="*/ 2916821 w 3472405"/>
                <a:gd name="connsiteY101" fmla="*/ 307665 h 3803219"/>
                <a:gd name="connsiteX102" fmla="*/ 2893671 w 3472405"/>
                <a:gd name="connsiteY102" fmla="*/ 284515 h 3803219"/>
                <a:gd name="connsiteX103" fmla="*/ 2777924 w 3472405"/>
                <a:gd name="connsiteY103" fmla="*/ 238216 h 3803219"/>
                <a:gd name="connsiteX104" fmla="*/ 2743200 w 3472405"/>
                <a:gd name="connsiteY104" fmla="*/ 215067 h 3803219"/>
                <a:gd name="connsiteX105" fmla="*/ 2696902 w 3472405"/>
                <a:gd name="connsiteY105" fmla="*/ 180343 h 3803219"/>
                <a:gd name="connsiteX106" fmla="*/ 2627453 w 3472405"/>
                <a:gd name="connsiteY106" fmla="*/ 157194 h 3803219"/>
                <a:gd name="connsiteX107" fmla="*/ 2569580 w 3472405"/>
                <a:gd name="connsiteY107" fmla="*/ 145619 h 3803219"/>
                <a:gd name="connsiteX108" fmla="*/ 2257064 w 3472405"/>
                <a:gd name="connsiteY108" fmla="*/ 122470 h 3803219"/>
                <a:gd name="connsiteX109" fmla="*/ 2013995 w 3472405"/>
                <a:gd name="connsiteY109" fmla="*/ 99320 h 3803219"/>
                <a:gd name="connsiteX110" fmla="*/ 1932972 w 3472405"/>
                <a:gd name="connsiteY110" fmla="*/ 76171 h 3803219"/>
                <a:gd name="connsiteX111" fmla="*/ 1863524 w 3472405"/>
                <a:gd name="connsiteY111" fmla="*/ 53022 h 3803219"/>
                <a:gd name="connsiteX112" fmla="*/ 1828800 w 3472405"/>
                <a:gd name="connsiteY112" fmla="*/ 41447 h 3803219"/>
                <a:gd name="connsiteX113" fmla="*/ 1574157 w 3472405"/>
                <a:gd name="connsiteY113" fmla="*/ 41447 h 380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472405" h="3803219">
                  <a:moveTo>
                    <a:pt x="1689904" y="29872"/>
                  </a:moveTo>
                  <a:cubicBezTo>
                    <a:pt x="1369853" y="14631"/>
                    <a:pt x="1174668" y="0"/>
                    <a:pt x="810228" y="29872"/>
                  </a:cubicBezTo>
                  <a:cubicBezTo>
                    <a:pt x="782499" y="32145"/>
                    <a:pt x="740780" y="76171"/>
                    <a:pt x="740780" y="76171"/>
                  </a:cubicBezTo>
                  <a:cubicBezTo>
                    <a:pt x="733064" y="87746"/>
                    <a:pt x="728100" y="101735"/>
                    <a:pt x="717631" y="110895"/>
                  </a:cubicBezTo>
                  <a:cubicBezTo>
                    <a:pt x="696693" y="129216"/>
                    <a:pt x="671332" y="141761"/>
                    <a:pt x="648183" y="157194"/>
                  </a:cubicBezTo>
                  <a:cubicBezTo>
                    <a:pt x="636608" y="164910"/>
                    <a:pt x="623296" y="170507"/>
                    <a:pt x="613459" y="180343"/>
                  </a:cubicBezTo>
                  <a:cubicBezTo>
                    <a:pt x="605742" y="188059"/>
                    <a:pt x="599667" y="197877"/>
                    <a:pt x="590309" y="203492"/>
                  </a:cubicBezTo>
                  <a:cubicBezTo>
                    <a:pt x="579847" y="209769"/>
                    <a:pt x="567160" y="211209"/>
                    <a:pt x="555585" y="215067"/>
                  </a:cubicBezTo>
                  <a:cubicBezTo>
                    <a:pt x="547869" y="230500"/>
                    <a:pt x="541313" y="246570"/>
                    <a:pt x="532436" y="261366"/>
                  </a:cubicBezTo>
                  <a:cubicBezTo>
                    <a:pt x="518122" y="285223"/>
                    <a:pt x="494935" y="304420"/>
                    <a:pt x="486137" y="330814"/>
                  </a:cubicBezTo>
                  <a:lnTo>
                    <a:pt x="451413" y="434986"/>
                  </a:lnTo>
                  <a:cubicBezTo>
                    <a:pt x="447555" y="446561"/>
                    <a:pt x="448465" y="461083"/>
                    <a:pt x="439838" y="469710"/>
                  </a:cubicBezTo>
                  <a:cubicBezTo>
                    <a:pt x="406853" y="502697"/>
                    <a:pt x="422742" y="483780"/>
                    <a:pt x="393540" y="527584"/>
                  </a:cubicBezTo>
                  <a:cubicBezTo>
                    <a:pt x="357351" y="672333"/>
                    <a:pt x="403604" y="492360"/>
                    <a:pt x="370390" y="608606"/>
                  </a:cubicBezTo>
                  <a:cubicBezTo>
                    <a:pt x="366020" y="623902"/>
                    <a:pt x="365081" y="640283"/>
                    <a:pt x="358815" y="654905"/>
                  </a:cubicBezTo>
                  <a:cubicBezTo>
                    <a:pt x="324870" y="734110"/>
                    <a:pt x="343598" y="646323"/>
                    <a:pt x="324091" y="724353"/>
                  </a:cubicBezTo>
                  <a:cubicBezTo>
                    <a:pt x="317486" y="750775"/>
                    <a:pt x="314173" y="790489"/>
                    <a:pt x="300942" y="816951"/>
                  </a:cubicBezTo>
                  <a:cubicBezTo>
                    <a:pt x="294721" y="829393"/>
                    <a:pt x="284014" y="839233"/>
                    <a:pt x="277793" y="851675"/>
                  </a:cubicBezTo>
                  <a:cubicBezTo>
                    <a:pt x="265929" y="875404"/>
                    <a:pt x="259046" y="922258"/>
                    <a:pt x="254643" y="944272"/>
                  </a:cubicBezTo>
                  <a:cubicBezTo>
                    <a:pt x="250785" y="998287"/>
                    <a:pt x="251102" y="1052764"/>
                    <a:pt x="243069" y="1106318"/>
                  </a:cubicBezTo>
                  <a:cubicBezTo>
                    <a:pt x="239449" y="1130450"/>
                    <a:pt x="225837" y="1152093"/>
                    <a:pt x="219919" y="1175766"/>
                  </a:cubicBezTo>
                  <a:cubicBezTo>
                    <a:pt x="216061" y="1191199"/>
                    <a:pt x="211796" y="1206536"/>
                    <a:pt x="208345" y="1222065"/>
                  </a:cubicBezTo>
                  <a:cubicBezTo>
                    <a:pt x="197471" y="1271000"/>
                    <a:pt x="188332" y="1344681"/>
                    <a:pt x="162046" y="1384110"/>
                  </a:cubicBezTo>
                  <a:lnTo>
                    <a:pt x="138897" y="1418834"/>
                  </a:lnTo>
                  <a:cubicBezTo>
                    <a:pt x="135039" y="1434267"/>
                    <a:pt x="134436" y="1450905"/>
                    <a:pt x="127322" y="1465133"/>
                  </a:cubicBezTo>
                  <a:cubicBezTo>
                    <a:pt x="122442" y="1474894"/>
                    <a:pt x="109052" y="1478521"/>
                    <a:pt x="104172" y="1488282"/>
                  </a:cubicBezTo>
                  <a:cubicBezTo>
                    <a:pt x="98529" y="1499568"/>
                    <a:pt x="82483" y="1585885"/>
                    <a:pt x="81023" y="1592454"/>
                  </a:cubicBezTo>
                  <a:cubicBezTo>
                    <a:pt x="76506" y="1612779"/>
                    <a:pt x="66795" y="1652660"/>
                    <a:pt x="57874" y="1673477"/>
                  </a:cubicBezTo>
                  <a:cubicBezTo>
                    <a:pt x="51077" y="1689337"/>
                    <a:pt x="42441" y="1704343"/>
                    <a:pt x="34724" y="1719776"/>
                  </a:cubicBezTo>
                  <a:cubicBezTo>
                    <a:pt x="30866" y="1735209"/>
                    <a:pt x="27520" y="1750779"/>
                    <a:pt x="23150" y="1766075"/>
                  </a:cubicBezTo>
                  <a:cubicBezTo>
                    <a:pt x="19798" y="1777806"/>
                    <a:pt x="14534" y="1788963"/>
                    <a:pt x="11575" y="1800799"/>
                  </a:cubicBezTo>
                  <a:cubicBezTo>
                    <a:pt x="6803" y="1819885"/>
                    <a:pt x="3858" y="1839381"/>
                    <a:pt x="0" y="1858672"/>
                  </a:cubicBezTo>
                  <a:cubicBezTo>
                    <a:pt x="3858" y="1974419"/>
                    <a:pt x="8716" y="2090137"/>
                    <a:pt x="11575" y="2205913"/>
                  </a:cubicBezTo>
                  <a:cubicBezTo>
                    <a:pt x="16433" y="2402661"/>
                    <a:pt x="9373" y="2599897"/>
                    <a:pt x="23150" y="2796222"/>
                  </a:cubicBezTo>
                  <a:cubicBezTo>
                    <a:pt x="24962" y="2822040"/>
                    <a:pt x="43517" y="2844135"/>
                    <a:pt x="57874" y="2865670"/>
                  </a:cubicBezTo>
                  <a:cubicBezTo>
                    <a:pt x="93430" y="2919003"/>
                    <a:pt x="146376" y="2983620"/>
                    <a:pt x="196770" y="3027715"/>
                  </a:cubicBezTo>
                  <a:cubicBezTo>
                    <a:pt x="207239" y="3036876"/>
                    <a:pt x="219919" y="3043148"/>
                    <a:pt x="231494" y="3050865"/>
                  </a:cubicBezTo>
                  <a:cubicBezTo>
                    <a:pt x="259017" y="3133433"/>
                    <a:pt x="219990" y="3033607"/>
                    <a:pt x="277793" y="3120313"/>
                  </a:cubicBezTo>
                  <a:cubicBezTo>
                    <a:pt x="284561" y="3130465"/>
                    <a:pt x="283442" y="3144372"/>
                    <a:pt x="289367" y="3155037"/>
                  </a:cubicBezTo>
                  <a:cubicBezTo>
                    <a:pt x="302879" y="3179358"/>
                    <a:pt x="323224" y="3199600"/>
                    <a:pt x="335666" y="3224485"/>
                  </a:cubicBezTo>
                  <a:cubicBezTo>
                    <a:pt x="371803" y="3296760"/>
                    <a:pt x="343788" y="3245517"/>
                    <a:pt x="381965" y="3305508"/>
                  </a:cubicBezTo>
                  <a:cubicBezTo>
                    <a:pt x="401506" y="3336216"/>
                    <a:pt x="409553" y="3377915"/>
                    <a:pt x="439838" y="3398105"/>
                  </a:cubicBezTo>
                  <a:cubicBezTo>
                    <a:pt x="488182" y="3430334"/>
                    <a:pt x="464726" y="3411417"/>
                    <a:pt x="509286" y="3455979"/>
                  </a:cubicBezTo>
                  <a:cubicBezTo>
                    <a:pt x="513144" y="3471412"/>
                    <a:pt x="510677" y="3490056"/>
                    <a:pt x="520861" y="3502277"/>
                  </a:cubicBezTo>
                  <a:cubicBezTo>
                    <a:pt x="531907" y="3515532"/>
                    <a:pt x="552179" y="3516866"/>
                    <a:pt x="567160" y="3525427"/>
                  </a:cubicBezTo>
                  <a:cubicBezTo>
                    <a:pt x="579238" y="3532329"/>
                    <a:pt x="589442" y="3542355"/>
                    <a:pt x="601884" y="3548576"/>
                  </a:cubicBezTo>
                  <a:cubicBezTo>
                    <a:pt x="618493" y="3556881"/>
                    <a:pt x="668067" y="3568015"/>
                    <a:pt x="682907" y="3571725"/>
                  </a:cubicBezTo>
                  <a:cubicBezTo>
                    <a:pt x="724205" y="3613025"/>
                    <a:pt x="691949" y="3589738"/>
                    <a:pt x="775504" y="3606449"/>
                  </a:cubicBezTo>
                  <a:cubicBezTo>
                    <a:pt x="791103" y="3609569"/>
                    <a:pt x="806204" y="3614904"/>
                    <a:pt x="821803" y="3618024"/>
                  </a:cubicBezTo>
                  <a:cubicBezTo>
                    <a:pt x="844816" y="3622627"/>
                    <a:pt x="868341" y="3624508"/>
                    <a:pt x="891251" y="3629599"/>
                  </a:cubicBezTo>
                  <a:cubicBezTo>
                    <a:pt x="903161" y="3632246"/>
                    <a:pt x="914244" y="3637821"/>
                    <a:pt x="925975" y="3641173"/>
                  </a:cubicBezTo>
                  <a:cubicBezTo>
                    <a:pt x="941271" y="3645543"/>
                    <a:pt x="956841" y="3648890"/>
                    <a:pt x="972274" y="3652748"/>
                  </a:cubicBezTo>
                  <a:cubicBezTo>
                    <a:pt x="983849" y="3660464"/>
                    <a:pt x="994556" y="3669676"/>
                    <a:pt x="1006998" y="3675897"/>
                  </a:cubicBezTo>
                  <a:cubicBezTo>
                    <a:pt x="1025501" y="3685148"/>
                    <a:pt x="1070712" y="3694102"/>
                    <a:pt x="1088021" y="3699047"/>
                  </a:cubicBezTo>
                  <a:cubicBezTo>
                    <a:pt x="1099752" y="3702399"/>
                    <a:pt x="1110908" y="3707663"/>
                    <a:pt x="1122745" y="3710622"/>
                  </a:cubicBezTo>
                  <a:cubicBezTo>
                    <a:pt x="1141831" y="3715393"/>
                    <a:pt x="1161449" y="3717772"/>
                    <a:pt x="1180618" y="3722196"/>
                  </a:cubicBezTo>
                  <a:cubicBezTo>
                    <a:pt x="1325734" y="3755684"/>
                    <a:pt x="1219380" y="3737656"/>
                    <a:pt x="1354238" y="3756920"/>
                  </a:cubicBezTo>
                  <a:cubicBezTo>
                    <a:pt x="1477308" y="3797944"/>
                    <a:pt x="1347065" y="3758062"/>
                    <a:pt x="1655180" y="3780070"/>
                  </a:cubicBezTo>
                  <a:cubicBezTo>
                    <a:pt x="1674803" y="3781472"/>
                    <a:pt x="1693578" y="3788862"/>
                    <a:pt x="1713053" y="3791644"/>
                  </a:cubicBezTo>
                  <a:cubicBezTo>
                    <a:pt x="1747640" y="3796585"/>
                    <a:pt x="1782502" y="3799361"/>
                    <a:pt x="1817226" y="3803219"/>
                  </a:cubicBezTo>
                  <a:lnTo>
                    <a:pt x="2754775" y="3791644"/>
                  </a:lnTo>
                  <a:cubicBezTo>
                    <a:pt x="2782551" y="3790048"/>
                    <a:pt x="2824223" y="3745346"/>
                    <a:pt x="2824223" y="3745346"/>
                  </a:cubicBezTo>
                  <a:cubicBezTo>
                    <a:pt x="2850280" y="3667177"/>
                    <a:pt x="2820212" y="3763398"/>
                    <a:pt x="2847372" y="3641173"/>
                  </a:cubicBezTo>
                  <a:cubicBezTo>
                    <a:pt x="2850019" y="3629263"/>
                    <a:pt x="2855089" y="3618024"/>
                    <a:pt x="2858947" y="3606449"/>
                  </a:cubicBezTo>
                  <a:cubicBezTo>
                    <a:pt x="2862805" y="3579442"/>
                    <a:pt x="2865171" y="3552179"/>
                    <a:pt x="2870522" y="3525427"/>
                  </a:cubicBezTo>
                  <a:cubicBezTo>
                    <a:pt x="2872915" y="3513463"/>
                    <a:pt x="2879450" y="3502613"/>
                    <a:pt x="2882097" y="3490703"/>
                  </a:cubicBezTo>
                  <a:cubicBezTo>
                    <a:pt x="2887188" y="3467793"/>
                    <a:pt x="2884645" y="3442918"/>
                    <a:pt x="2893671" y="3421254"/>
                  </a:cubicBezTo>
                  <a:cubicBezTo>
                    <a:pt x="2904372" y="3395572"/>
                    <a:pt x="2924537" y="3374955"/>
                    <a:pt x="2939970" y="3351806"/>
                  </a:cubicBezTo>
                  <a:cubicBezTo>
                    <a:pt x="2947686" y="3340231"/>
                    <a:pt x="2958720" y="3330279"/>
                    <a:pt x="2963119" y="3317082"/>
                  </a:cubicBezTo>
                  <a:lnTo>
                    <a:pt x="2986269" y="3247634"/>
                  </a:lnTo>
                  <a:cubicBezTo>
                    <a:pt x="2990127" y="3236059"/>
                    <a:pt x="2989216" y="3221537"/>
                    <a:pt x="2997843" y="3212910"/>
                  </a:cubicBezTo>
                  <a:lnTo>
                    <a:pt x="3020993" y="3189761"/>
                  </a:lnTo>
                  <a:cubicBezTo>
                    <a:pt x="3024851" y="3178186"/>
                    <a:pt x="3029608" y="3166873"/>
                    <a:pt x="3032567" y="3155037"/>
                  </a:cubicBezTo>
                  <a:cubicBezTo>
                    <a:pt x="3037338" y="3135951"/>
                    <a:pt x="3036152" y="3115141"/>
                    <a:pt x="3044142" y="3097163"/>
                  </a:cubicBezTo>
                  <a:cubicBezTo>
                    <a:pt x="3051977" y="3079535"/>
                    <a:pt x="3067291" y="3066298"/>
                    <a:pt x="3078866" y="3050865"/>
                  </a:cubicBezTo>
                  <a:cubicBezTo>
                    <a:pt x="3104600" y="2973666"/>
                    <a:pt x="3067939" y="3061684"/>
                    <a:pt x="3136740" y="2981416"/>
                  </a:cubicBezTo>
                  <a:cubicBezTo>
                    <a:pt x="3147969" y="2968316"/>
                    <a:pt x="3150318" y="2949474"/>
                    <a:pt x="3159889" y="2935118"/>
                  </a:cubicBezTo>
                  <a:cubicBezTo>
                    <a:pt x="3165942" y="2926038"/>
                    <a:pt x="3175322" y="2919685"/>
                    <a:pt x="3183038" y="2911968"/>
                  </a:cubicBezTo>
                  <a:cubicBezTo>
                    <a:pt x="3198936" y="2864276"/>
                    <a:pt x="3198051" y="2856780"/>
                    <a:pt x="3240912" y="2807796"/>
                  </a:cubicBezTo>
                  <a:cubicBezTo>
                    <a:pt x="3250072" y="2797327"/>
                    <a:pt x="3264061" y="2792363"/>
                    <a:pt x="3275636" y="2784647"/>
                  </a:cubicBezTo>
                  <a:cubicBezTo>
                    <a:pt x="3279494" y="2769214"/>
                    <a:pt x="3278386" y="2751584"/>
                    <a:pt x="3287210" y="2738348"/>
                  </a:cubicBezTo>
                  <a:cubicBezTo>
                    <a:pt x="3302343" y="2715648"/>
                    <a:pt x="3345084" y="2680475"/>
                    <a:pt x="3345084" y="2680475"/>
                  </a:cubicBezTo>
                  <a:lnTo>
                    <a:pt x="3368233" y="2611027"/>
                  </a:lnTo>
                  <a:cubicBezTo>
                    <a:pt x="3383002" y="2566720"/>
                    <a:pt x="3394208" y="2539023"/>
                    <a:pt x="3402957" y="2495280"/>
                  </a:cubicBezTo>
                  <a:cubicBezTo>
                    <a:pt x="3408885" y="2465641"/>
                    <a:pt x="3411089" y="2421144"/>
                    <a:pt x="3426107" y="2391108"/>
                  </a:cubicBezTo>
                  <a:cubicBezTo>
                    <a:pt x="3432328" y="2378666"/>
                    <a:pt x="3441540" y="2367959"/>
                    <a:pt x="3449256" y="2356384"/>
                  </a:cubicBezTo>
                  <a:cubicBezTo>
                    <a:pt x="3453114" y="2302369"/>
                    <a:pt x="3455697" y="2248247"/>
                    <a:pt x="3460831" y="2194338"/>
                  </a:cubicBezTo>
                  <a:cubicBezTo>
                    <a:pt x="3463418" y="2167179"/>
                    <a:pt x="3472405" y="2140597"/>
                    <a:pt x="3472405" y="2113315"/>
                  </a:cubicBezTo>
                  <a:cubicBezTo>
                    <a:pt x="3472405" y="1883747"/>
                    <a:pt x="3456084" y="1596520"/>
                    <a:pt x="3449256" y="1360961"/>
                  </a:cubicBezTo>
                  <a:cubicBezTo>
                    <a:pt x="3444560" y="1198937"/>
                    <a:pt x="3444722" y="1036763"/>
                    <a:pt x="3437681" y="874824"/>
                  </a:cubicBezTo>
                  <a:cubicBezTo>
                    <a:pt x="3437328" y="866697"/>
                    <a:pt x="3420262" y="805262"/>
                    <a:pt x="3414532" y="793801"/>
                  </a:cubicBezTo>
                  <a:cubicBezTo>
                    <a:pt x="3408311" y="781359"/>
                    <a:pt x="3397604" y="771519"/>
                    <a:pt x="3391383" y="759077"/>
                  </a:cubicBezTo>
                  <a:cubicBezTo>
                    <a:pt x="3385927" y="748164"/>
                    <a:pt x="3387430" y="733880"/>
                    <a:pt x="3379808" y="724353"/>
                  </a:cubicBezTo>
                  <a:cubicBezTo>
                    <a:pt x="3371118" y="713490"/>
                    <a:pt x="3355947" y="709894"/>
                    <a:pt x="3345084" y="701204"/>
                  </a:cubicBezTo>
                  <a:cubicBezTo>
                    <a:pt x="3336562" y="694387"/>
                    <a:pt x="3328920" y="686438"/>
                    <a:pt x="3321934" y="678054"/>
                  </a:cubicBezTo>
                  <a:cubicBezTo>
                    <a:pt x="3309584" y="663234"/>
                    <a:pt x="3298423" y="647454"/>
                    <a:pt x="3287210" y="631756"/>
                  </a:cubicBezTo>
                  <a:cubicBezTo>
                    <a:pt x="3279124" y="620436"/>
                    <a:pt x="3273897" y="606869"/>
                    <a:pt x="3264061" y="597032"/>
                  </a:cubicBezTo>
                  <a:cubicBezTo>
                    <a:pt x="3254224" y="587195"/>
                    <a:pt x="3240912" y="581599"/>
                    <a:pt x="3229337" y="573882"/>
                  </a:cubicBezTo>
                  <a:cubicBezTo>
                    <a:pt x="3183039" y="504434"/>
                    <a:pt x="3233195" y="570024"/>
                    <a:pt x="3171464" y="516009"/>
                  </a:cubicBezTo>
                  <a:cubicBezTo>
                    <a:pt x="3089617" y="444393"/>
                    <a:pt x="3146335" y="469049"/>
                    <a:pt x="3078866" y="446561"/>
                  </a:cubicBezTo>
                  <a:cubicBezTo>
                    <a:pt x="3059575" y="427270"/>
                    <a:pt x="3042528" y="405436"/>
                    <a:pt x="3020993" y="388687"/>
                  </a:cubicBezTo>
                  <a:cubicBezTo>
                    <a:pt x="2986269" y="361680"/>
                    <a:pt x="2947927" y="338771"/>
                    <a:pt x="2916821" y="307665"/>
                  </a:cubicBezTo>
                  <a:cubicBezTo>
                    <a:pt x="2909104" y="299948"/>
                    <a:pt x="2903432" y="289395"/>
                    <a:pt x="2893671" y="284515"/>
                  </a:cubicBezTo>
                  <a:cubicBezTo>
                    <a:pt x="2703939" y="189649"/>
                    <a:pt x="2919528" y="319133"/>
                    <a:pt x="2777924" y="238216"/>
                  </a:cubicBezTo>
                  <a:cubicBezTo>
                    <a:pt x="2765846" y="231314"/>
                    <a:pt x="2754520" y="223153"/>
                    <a:pt x="2743200" y="215067"/>
                  </a:cubicBezTo>
                  <a:cubicBezTo>
                    <a:pt x="2727502" y="203854"/>
                    <a:pt x="2714156" y="188970"/>
                    <a:pt x="2696902" y="180343"/>
                  </a:cubicBezTo>
                  <a:cubicBezTo>
                    <a:pt x="2675076" y="169430"/>
                    <a:pt x="2651381" y="161980"/>
                    <a:pt x="2627453" y="157194"/>
                  </a:cubicBezTo>
                  <a:cubicBezTo>
                    <a:pt x="2608162" y="153336"/>
                    <a:pt x="2589080" y="148219"/>
                    <a:pt x="2569580" y="145619"/>
                  </a:cubicBezTo>
                  <a:cubicBezTo>
                    <a:pt x="2464686" y="131633"/>
                    <a:pt x="2363371" y="129328"/>
                    <a:pt x="2257064" y="122470"/>
                  </a:cubicBezTo>
                  <a:cubicBezTo>
                    <a:pt x="2084510" y="111338"/>
                    <a:pt x="2140211" y="117351"/>
                    <a:pt x="2013995" y="99320"/>
                  </a:cubicBezTo>
                  <a:cubicBezTo>
                    <a:pt x="1897270" y="60414"/>
                    <a:pt x="2078348" y="119784"/>
                    <a:pt x="1932972" y="76171"/>
                  </a:cubicBezTo>
                  <a:cubicBezTo>
                    <a:pt x="1909600" y="69159"/>
                    <a:pt x="1886673" y="60738"/>
                    <a:pt x="1863524" y="53022"/>
                  </a:cubicBezTo>
                  <a:cubicBezTo>
                    <a:pt x="1851949" y="49164"/>
                    <a:pt x="1841001" y="41447"/>
                    <a:pt x="1828800" y="41447"/>
                  </a:cubicBezTo>
                  <a:lnTo>
                    <a:pt x="1574157" y="41447"/>
                  </a:ln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Rectangle 11"/>
          <p:cNvSpPr/>
          <p:nvPr/>
        </p:nvSpPr>
        <p:spPr>
          <a:xfrm>
            <a:off x="762000" y="5505271"/>
            <a:ext cx="7467600" cy="1200329"/>
          </a:xfrm>
          <a:prstGeom prst="rect">
            <a:avLst/>
          </a:prstGeom>
        </p:spPr>
        <p:txBody>
          <a:bodyPr wrap="square">
            <a:spAutoFit/>
          </a:bodyPr>
          <a:lstStyle/>
          <a:p>
            <a:pPr>
              <a:buFont typeface="Arial" pitchFamily="34" charset="0"/>
              <a:buChar char="•"/>
            </a:pPr>
            <a:r>
              <a:rPr lang="en-ZA" dirty="0"/>
              <a:t>The data may be grouped by drawing boundaries between clusters... </a:t>
            </a:r>
          </a:p>
          <a:p>
            <a:pPr>
              <a:buFont typeface="Arial" pitchFamily="34" charset="0"/>
              <a:buChar char="•"/>
            </a:pPr>
            <a:r>
              <a:rPr lang="en-ZA" dirty="0"/>
              <a:t> some data points may be poor fits...</a:t>
            </a:r>
          </a:p>
          <a:p>
            <a:pPr>
              <a:buFont typeface="Arial" pitchFamily="34" charset="0"/>
              <a:buChar char="•"/>
            </a:pPr>
            <a:r>
              <a:rPr lang="en-ZA" dirty="0"/>
              <a:t> some may be outliers...</a:t>
            </a:r>
          </a:p>
          <a:p>
            <a:pPr>
              <a:buFont typeface="Arial" pitchFamily="34" charset="0"/>
              <a:buChar char="•"/>
            </a:pPr>
            <a:r>
              <a:rPr lang="en-ZA" dirty="0"/>
              <a:t> the positioning of the boundaries is subjective...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852967C8-5D9D-49EA-95AA-5486D49DC07C}"/>
              </a:ext>
            </a:extLst>
          </p:cNvPr>
          <p:cNvSpPr>
            <a:spLocks noGrp="1"/>
          </p:cNvSpPr>
          <p:nvPr>
            <p:ph type="title"/>
          </p:nvPr>
        </p:nvSpPr>
        <p:spPr>
          <a:xfrm>
            <a:off x="457200" y="274638"/>
            <a:ext cx="8229600" cy="715962"/>
          </a:xfrm>
        </p:spPr>
        <p:txBody>
          <a:bodyPr>
            <a:normAutofit fontScale="90000"/>
          </a:bodyPr>
          <a:lstStyle/>
          <a:p>
            <a:br>
              <a:rPr lang="en-US" altLang="en-US"/>
            </a:br>
            <a:r>
              <a:rPr lang="en-US" altLang="en-US" b="1">
                <a:solidFill>
                  <a:srgbClr val="210DB5"/>
                </a:solidFill>
              </a:rPr>
              <a:t>Autocorrelation</a:t>
            </a:r>
            <a:br>
              <a:rPr lang="en-US" altLang="en-US" b="1">
                <a:solidFill>
                  <a:srgbClr val="210DB5"/>
                </a:solidFill>
              </a:rPr>
            </a:br>
            <a:endParaRPr lang="en-US" altLang="en-US" b="1">
              <a:solidFill>
                <a:srgbClr val="210DB5"/>
              </a:solidFill>
            </a:endParaRPr>
          </a:p>
        </p:txBody>
      </p:sp>
      <p:pic>
        <p:nvPicPr>
          <p:cNvPr id="9219" name="Picture 2" descr="C:\Users\Babatunde\Desktop\EGS4013\Time series\c0.gif">
            <a:extLst>
              <a:ext uri="{FF2B5EF4-FFF2-40B4-BE49-F238E27FC236}">
                <a16:creationId xmlns:a16="http://schemas.microsoft.com/office/drawing/2014/main" id="{0C072B60-7536-4921-AEED-33FC82246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971800"/>
            <a:ext cx="26574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
            <a:extLst>
              <a:ext uri="{FF2B5EF4-FFF2-40B4-BE49-F238E27FC236}">
                <a16:creationId xmlns:a16="http://schemas.microsoft.com/office/drawing/2014/main" id="{371AEEB5-027E-4744-97E7-DDB21862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371600"/>
            <a:ext cx="46863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C:\Users\Babatunde\Desktop\EGS4013\Time series\ch.gif">
            <a:extLst>
              <a:ext uri="{FF2B5EF4-FFF2-40B4-BE49-F238E27FC236}">
                <a16:creationId xmlns:a16="http://schemas.microsoft.com/office/drawing/2014/main" id="{9E07C775-6373-49B2-9456-08194B2F6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86200"/>
            <a:ext cx="325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7" descr="C:\Users\Babatunde\Desktop\EGS4013\Time series\rh.gif">
            <a:extLst>
              <a:ext uri="{FF2B5EF4-FFF2-40B4-BE49-F238E27FC236}">
                <a16:creationId xmlns:a16="http://schemas.microsoft.com/office/drawing/2014/main" id="{11BE4B1D-B509-4D3C-AEE8-EC27C141A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860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7704F51-F615-4CE5-8744-7B3DE6C79A74}"/>
              </a:ext>
            </a:extLst>
          </p:cNvPr>
          <p:cNvSpPr>
            <a:spLocks noGrp="1"/>
          </p:cNvSpPr>
          <p:nvPr>
            <p:ph type="title"/>
          </p:nvPr>
        </p:nvSpPr>
        <p:spPr>
          <a:xfrm>
            <a:off x="533400" y="152400"/>
            <a:ext cx="8610600" cy="1143000"/>
          </a:xfrm>
        </p:spPr>
        <p:txBody>
          <a:bodyPr/>
          <a:lstStyle/>
          <a:p>
            <a:r>
              <a:rPr lang="en-US" altLang="en-US" sz="3600" b="1">
                <a:solidFill>
                  <a:srgbClr val="210DB5"/>
                </a:solidFill>
              </a:rPr>
              <a:t>Autocorrelation Plot: Random (white noise)</a:t>
            </a:r>
          </a:p>
        </p:txBody>
      </p:sp>
      <p:pic>
        <p:nvPicPr>
          <p:cNvPr id="10243" name="Content Placeholder 4">
            <a:extLst>
              <a:ext uri="{FF2B5EF4-FFF2-40B4-BE49-F238E27FC236}">
                <a16:creationId xmlns:a16="http://schemas.microsoft.com/office/drawing/2014/main" id="{6D6A2F31-2563-4081-AD82-244CD0D96856}"/>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62000" y="1143000"/>
            <a:ext cx="7581900" cy="4572000"/>
          </a:xfrm>
        </p:spPr>
      </p:pic>
      <p:sp>
        <p:nvSpPr>
          <p:cNvPr id="10244" name="Content Placeholder 5">
            <a:extLst>
              <a:ext uri="{FF2B5EF4-FFF2-40B4-BE49-F238E27FC236}">
                <a16:creationId xmlns:a16="http://schemas.microsoft.com/office/drawing/2014/main" id="{D0BFA544-96EC-4F88-ADA0-3D3565A055BF}"/>
              </a:ext>
            </a:extLst>
          </p:cNvPr>
          <p:cNvSpPr>
            <a:spLocks noGrp="1"/>
          </p:cNvSpPr>
          <p:nvPr>
            <p:ph sz="half" idx="2"/>
          </p:nvPr>
        </p:nvSpPr>
        <p:spPr>
          <a:xfrm>
            <a:off x="685800" y="5837238"/>
            <a:ext cx="7696200" cy="944562"/>
          </a:xfrm>
        </p:spPr>
        <p:txBody>
          <a:bodyPr/>
          <a:lstStyle/>
          <a:p>
            <a:r>
              <a:rPr lang="en-US" altLang="en-US" sz="1800"/>
              <a:t>There are no significant autocorrelations.</a:t>
            </a:r>
          </a:p>
          <a:p>
            <a:r>
              <a:rPr lang="en-US" altLang="en-US" sz="1800"/>
              <a:t>The data are random</a:t>
            </a:r>
            <a:r>
              <a:rPr lang="en-US" altLang="en-US"/>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778194B-CFDD-4447-A574-AD05CAAEF18B}"/>
              </a:ext>
            </a:extLst>
          </p:cNvPr>
          <p:cNvSpPr>
            <a:spLocks noGrp="1"/>
          </p:cNvSpPr>
          <p:nvPr>
            <p:ph type="title"/>
          </p:nvPr>
        </p:nvSpPr>
        <p:spPr>
          <a:xfrm>
            <a:off x="152400" y="152400"/>
            <a:ext cx="8991600" cy="1143000"/>
          </a:xfrm>
        </p:spPr>
        <p:txBody>
          <a:bodyPr/>
          <a:lstStyle/>
          <a:p>
            <a:r>
              <a:rPr lang="en-US" altLang="en-US" sz="3200" b="1">
                <a:solidFill>
                  <a:srgbClr val="210DB5"/>
                </a:solidFill>
              </a:rPr>
              <a:t>Autocorrelation Plot: Moderate Autocorrelation</a:t>
            </a:r>
          </a:p>
        </p:txBody>
      </p:sp>
      <p:pic>
        <p:nvPicPr>
          <p:cNvPr id="11267" name="Picture 2">
            <a:extLst>
              <a:ext uri="{FF2B5EF4-FFF2-40B4-BE49-F238E27FC236}">
                <a16:creationId xmlns:a16="http://schemas.microsoft.com/office/drawing/2014/main" id="{A187D625-E273-40ED-9B73-41A4165DBD8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15925" y="1219200"/>
            <a:ext cx="8118475" cy="5105400"/>
          </a:xfr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46EF5DC-217C-4C54-A2E5-0BCA91492005}"/>
              </a:ext>
            </a:extLst>
          </p:cNvPr>
          <p:cNvSpPr>
            <a:spLocks noGrp="1"/>
          </p:cNvSpPr>
          <p:nvPr>
            <p:ph type="title"/>
          </p:nvPr>
        </p:nvSpPr>
        <p:spPr>
          <a:xfrm>
            <a:off x="152400" y="152400"/>
            <a:ext cx="8991600" cy="1143000"/>
          </a:xfrm>
        </p:spPr>
        <p:txBody>
          <a:bodyPr/>
          <a:lstStyle/>
          <a:p>
            <a:r>
              <a:rPr lang="en-US" altLang="en-US" sz="3600" b="1">
                <a:solidFill>
                  <a:srgbClr val="210DB5"/>
                </a:solidFill>
              </a:rPr>
              <a:t>Autocorrelation Plot: Strong Autocorrelation </a:t>
            </a:r>
          </a:p>
        </p:txBody>
      </p:sp>
      <p:pic>
        <p:nvPicPr>
          <p:cNvPr id="12291" name="Picture 2">
            <a:extLst>
              <a:ext uri="{FF2B5EF4-FFF2-40B4-BE49-F238E27FC236}">
                <a16:creationId xmlns:a16="http://schemas.microsoft.com/office/drawing/2014/main" id="{82A5A9DF-6CFF-4CA9-811B-6AEEB7AAC08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62000" y="1295400"/>
            <a:ext cx="7456488" cy="5494338"/>
          </a:xfr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29AB2ED-C56B-4A37-9D6F-884333EB6EB3}"/>
              </a:ext>
            </a:extLst>
          </p:cNvPr>
          <p:cNvSpPr>
            <a:spLocks noGrp="1"/>
          </p:cNvSpPr>
          <p:nvPr>
            <p:ph type="title"/>
          </p:nvPr>
        </p:nvSpPr>
        <p:spPr>
          <a:xfrm>
            <a:off x="152400" y="152400"/>
            <a:ext cx="8991600" cy="1143000"/>
          </a:xfrm>
        </p:spPr>
        <p:txBody>
          <a:bodyPr/>
          <a:lstStyle/>
          <a:p>
            <a:r>
              <a:rPr lang="en-US" altLang="en-US" sz="3600" b="1">
                <a:solidFill>
                  <a:srgbClr val="210DB5"/>
                </a:solidFill>
              </a:rPr>
              <a:t>Autocorrelation Plot: Sinusoidal</a:t>
            </a:r>
          </a:p>
        </p:txBody>
      </p:sp>
      <p:pic>
        <p:nvPicPr>
          <p:cNvPr id="13315" name="Picture 3">
            <a:extLst>
              <a:ext uri="{FF2B5EF4-FFF2-40B4-BE49-F238E27FC236}">
                <a16:creationId xmlns:a16="http://schemas.microsoft.com/office/drawing/2014/main" id="{D0C44701-F209-42D1-A356-F7347DF54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39838"/>
            <a:ext cx="8001000"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D5E3466-0011-4255-B46B-3D845885AFA8}"/>
              </a:ext>
            </a:extLst>
          </p:cNvPr>
          <p:cNvSpPr>
            <a:spLocks noGrp="1"/>
          </p:cNvSpPr>
          <p:nvPr>
            <p:ph type="title"/>
          </p:nvPr>
        </p:nvSpPr>
        <p:spPr/>
        <p:txBody>
          <a:bodyPr/>
          <a:lstStyle/>
          <a:p>
            <a:pPr marL="342900" indent="-342900"/>
            <a:r>
              <a:rPr lang="en-US" altLang="en-US" sz="6000" b="1">
                <a:solidFill>
                  <a:srgbClr val="210DB5"/>
                </a:solidFill>
              </a:rPr>
              <a:t>Cross-correlation</a:t>
            </a:r>
            <a:endParaRPr lang="en-ZA" altLang="en-US" sz="6000" b="1">
              <a:solidFill>
                <a:srgbClr val="210DB5"/>
              </a:solidFill>
            </a:endParaRPr>
          </a:p>
        </p:txBody>
      </p:sp>
      <p:sp>
        <p:nvSpPr>
          <p:cNvPr id="14339" name="Content Placeholder 4">
            <a:extLst>
              <a:ext uri="{FF2B5EF4-FFF2-40B4-BE49-F238E27FC236}">
                <a16:creationId xmlns:a16="http://schemas.microsoft.com/office/drawing/2014/main" id="{3B256678-7E93-4AB0-93A4-335BF811F3C3}"/>
              </a:ext>
            </a:extLst>
          </p:cNvPr>
          <p:cNvSpPr>
            <a:spLocks noGrp="1"/>
          </p:cNvSpPr>
          <p:nvPr>
            <p:ph idx="1"/>
          </p:nvPr>
        </p:nvSpPr>
        <p:spPr/>
        <p:txBody>
          <a:bodyPr/>
          <a:lstStyle/>
          <a:p>
            <a:r>
              <a:rPr lang="en-ZA" altLang="en-US"/>
              <a:t>Cross correlation is a standard method of estimating the degree to which two series are correlated.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C:\Users\Babatunde\Desktop\EGS4013\xcorrelate5.gif">
            <a:extLst>
              <a:ext uri="{FF2B5EF4-FFF2-40B4-BE49-F238E27FC236}">
                <a16:creationId xmlns:a16="http://schemas.microsoft.com/office/drawing/2014/main" id="{5645A319-887F-48C0-BF31-F4B3F347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6138"/>
            <a:ext cx="79248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itle 1">
            <a:extLst>
              <a:ext uri="{FF2B5EF4-FFF2-40B4-BE49-F238E27FC236}">
                <a16:creationId xmlns:a16="http://schemas.microsoft.com/office/drawing/2014/main" id="{3434C0BA-FF11-4CAB-BA14-EE4997B516C5}"/>
              </a:ext>
            </a:extLst>
          </p:cNvPr>
          <p:cNvSpPr>
            <a:spLocks noGrp="1"/>
          </p:cNvSpPr>
          <p:nvPr>
            <p:ph type="title"/>
          </p:nvPr>
        </p:nvSpPr>
        <p:spPr>
          <a:xfrm>
            <a:off x="152400" y="152400"/>
            <a:ext cx="8991600" cy="609600"/>
          </a:xfrm>
        </p:spPr>
        <p:txBody>
          <a:bodyPr>
            <a:normAutofit fontScale="90000"/>
          </a:bodyPr>
          <a:lstStyle/>
          <a:p>
            <a:pPr algn="ctr"/>
            <a:r>
              <a:rPr lang="en-US" altLang="en-US" sz="3600">
                <a:solidFill>
                  <a:srgbClr val="210DB5"/>
                </a:solidFill>
              </a:rPr>
              <a:t>Cross-correlation: x and 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C:\Users\Babatunde\Desktop\EGS4013\xcorrelate4.gif">
            <a:extLst>
              <a:ext uri="{FF2B5EF4-FFF2-40B4-BE49-F238E27FC236}">
                <a16:creationId xmlns:a16="http://schemas.microsoft.com/office/drawing/2014/main" id="{F16E0E77-AE18-4335-A5CC-C104613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4010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itle 1">
            <a:extLst>
              <a:ext uri="{FF2B5EF4-FFF2-40B4-BE49-F238E27FC236}">
                <a16:creationId xmlns:a16="http://schemas.microsoft.com/office/drawing/2014/main" id="{6F1097B5-A541-4704-BF72-A085B0AE72B2}"/>
              </a:ext>
            </a:extLst>
          </p:cNvPr>
          <p:cNvSpPr>
            <a:spLocks noGrp="1"/>
          </p:cNvSpPr>
          <p:nvPr>
            <p:ph type="title"/>
          </p:nvPr>
        </p:nvSpPr>
        <p:spPr>
          <a:xfrm>
            <a:off x="457200" y="273050"/>
            <a:ext cx="7848600" cy="565150"/>
          </a:xfrm>
        </p:spPr>
        <p:txBody>
          <a:bodyPr>
            <a:normAutofit fontScale="90000"/>
          </a:bodyPr>
          <a:lstStyle/>
          <a:p>
            <a:pPr algn="ctr"/>
            <a:r>
              <a:rPr lang="en-US" altLang="en-US" sz="4400">
                <a:solidFill>
                  <a:srgbClr val="210DB5"/>
                </a:solidFill>
              </a:rPr>
              <a:t>Cross-correlation Plot: 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a:extLst>
              <a:ext uri="{FF2B5EF4-FFF2-40B4-BE49-F238E27FC236}">
                <a16:creationId xmlns:a16="http://schemas.microsoft.com/office/drawing/2014/main" id="{EB00D41F-90C0-4B5A-9523-D566CE713A79}"/>
              </a:ext>
            </a:extLst>
          </p:cNvPr>
          <p:cNvSpPr>
            <a:spLocks noGrp="1"/>
          </p:cNvSpPr>
          <p:nvPr>
            <p:ph type="title"/>
          </p:nvPr>
        </p:nvSpPr>
        <p:spPr>
          <a:xfrm>
            <a:off x="457200" y="2514600"/>
            <a:ext cx="8229600" cy="1143000"/>
          </a:xfrm>
        </p:spPr>
        <p:txBody>
          <a:bodyPr/>
          <a:lstStyle/>
          <a:p>
            <a:r>
              <a:rPr lang="en-US" altLang="en-US" sz="6000" b="1" dirty="0">
                <a:solidFill>
                  <a:srgbClr val="210DB5"/>
                </a:solidFill>
              </a:rPr>
              <a:t>Wavelet Analysis</a:t>
            </a:r>
            <a:endParaRPr lang="en-ZA" altLang="en-US" sz="6000" dirty="0">
              <a:solidFill>
                <a:srgbClr val="210DB5"/>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a:extLst>
              <a:ext uri="{FF2B5EF4-FFF2-40B4-BE49-F238E27FC236}">
                <a16:creationId xmlns:a16="http://schemas.microsoft.com/office/drawing/2014/main" id="{6E39B7C2-9112-4AB9-A47E-3E0493D6D5E1}"/>
              </a:ext>
            </a:extLst>
          </p:cNvPr>
          <p:cNvSpPr>
            <a:spLocks noGrp="1"/>
          </p:cNvSpPr>
          <p:nvPr>
            <p:ph type="title"/>
          </p:nvPr>
        </p:nvSpPr>
        <p:spPr>
          <a:xfrm>
            <a:off x="214313" y="76200"/>
            <a:ext cx="8929687" cy="1093788"/>
          </a:xfrm>
        </p:spPr>
        <p:txBody>
          <a:bodyPr>
            <a:normAutofit fontScale="90000"/>
          </a:bodyPr>
          <a:lstStyle/>
          <a:p>
            <a:r>
              <a:rPr lang="en-US" altLang="en-US" sz="4000">
                <a:solidFill>
                  <a:srgbClr val="0066FF"/>
                </a:solidFill>
              </a:rPr>
              <a:t>Past Climate Change:</a:t>
            </a:r>
            <a:br>
              <a:rPr lang="en-US" altLang="en-US" sz="4000">
                <a:solidFill>
                  <a:srgbClr val="0066FF"/>
                </a:solidFill>
              </a:rPr>
            </a:br>
            <a:r>
              <a:rPr lang="en-US" altLang="en-US" sz="4000">
                <a:solidFill>
                  <a:srgbClr val="0066FF"/>
                </a:solidFill>
              </a:rPr>
              <a:t> The last 1000 Years</a:t>
            </a:r>
          </a:p>
        </p:txBody>
      </p:sp>
      <p:sp>
        <p:nvSpPr>
          <p:cNvPr id="20483" name="Content Placeholder 6">
            <a:extLst>
              <a:ext uri="{FF2B5EF4-FFF2-40B4-BE49-F238E27FC236}">
                <a16:creationId xmlns:a16="http://schemas.microsoft.com/office/drawing/2014/main" id="{9E3C767F-750D-40A6-BFAF-ABB5695D8579}"/>
              </a:ext>
            </a:extLst>
          </p:cNvPr>
          <p:cNvSpPr>
            <a:spLocks noGrp="1"/>
          </p:cNvSpPr>
          <p:nvPr>
            <p:ph sz="half" idx="1"/>
          </p:nvPr>
        </p:nvSpPr>
        <p:spPr>
          <a:xfrm>
            <a:off x="0" y="1295400"/>
            <a:ext cx="3581400" cy="5181600"/>
          </a:xfrm>
        </p:spPr>
        <p:txBody>
          <a:bodyPr/>
          <a:lstStyle/>
          <a:p>
            <a:r>
              <a:rPr lang="en-US" altLang="en-US" sz="1800"/>
              <a:t>Earth has always experienced climate variability on time scales ranging from seasonal-to-interannual to those occurring over hundreds to thousands of years.</a:t>
            </a:r>
          </a:p>
          <a:p>
            <a:endParaRPr lang="en-US" altLang="en-US" sz="1800"/>
          </a:p>
          <a:p>
            <a:r>
              <a:rPr lang="en-US" altLang="en-US" sz="1800"/>
              <a:t>Notice that for most of the last 1000 years, the climate has been cooler than normal.</a:t>
            </a:r>
          </a:p>
          <a:p>
            <a:endParaRPr lang="en-US" altLang="en-US" sz="1800"/>
          </a:p>
          <a:p>
            <a:r>
              <a:rPr lang="en-US" altLang="en-US" sz="1800"/>
              <a:t>The period from about 1550 - 1850 is referred to as the</a:t>
            </a:r>
            <a:r>
              <a:rPr lang="en-US" altLang="en-US" sz="1800" b="1"/>
              <a:t> Little Ice Age.</a:t>
            </a:r>
          </a:p>
          <a:p>
            <a:endParaRPr lang="en-US" altLang="en-US" sz="1800"/>
          </a:p>
          <a:p>
            <a:r>
              <a:rPr lang="en-US" altLang="en-US" sz="1800"/>
              <a:t>Notice a dramatic increase in temperature since 1860</a:t>
            </a:r>
          </a:p>
          <a:p>
            <a:endParaRPr lang="en-US" altLang="en-US" sz="1800"/>
          </a:p>
          <a:p>
            <a:endParaRPr lang="en-US" altLang="en-US" sz="1800" b="1"/>
          </a:p>
          <a:p>
            <a:endParaRPr lang="en-US" altLang="en-US" sz="1800"/>
          </a:p>
          <a:p>
            <a:endParaRPr lang="en-US" altLang="en-US"/>
          </a:p>
        </p:txBody>
      </p:sp>
      <p:pic>
        <p:nvPicPr>
          <p:cNvPr id="20484" name="Picture 2">
            <a:extLst>
              <a:ext uri="{FF2B5EF4-FFF2-40B4-BE49-F238E27FC236}">
                <a16:creationId xmlns:a16="http://schemas.microsoft.com/office/drawing/2014/main" id="{9BD5221A-B7AB-4E10-8C1A-A21EB655414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14738" y="1295400"/>
            <a:ext cx="5453062" cy="51816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487362"/>
          </a:xfrm>
        </p:spPr>
        <p:txBody>
          <a:bodyPr>
            <a:normAutofit fontScale="90000"/>
          </a:bodyPr>
          <a:lstStyle/>
          <a:p>
            <a:r>
              <a:rPr lang="en-US" b="1" dirty="0">
                <a:solidFill>
                  <a:srgbClr val="0033CC"/>
                </a:solidFill>
              </a:rPr>
              <a:t>Example (3)</a:t>
            </a:r>
          </a:p>
        </p:txBody>
      </p:sp>
      <p:pic>
        <p:nvPicPr>
          <p:cNvPr id="1026" name="Picture 2"/>
          <p:cNvPicPr>
            <a:picLocks noChangeAspect="1" noChangeArrowheads="1"/>
          </p:cNvPicPr>
          <p:nvPr/>
        </p:nvPicPr>
        <p:blipFill>
          <a:blip r:embed="rId3" cstate="print"/>
          <a:srcRect r="17045"/>
          <a:stretch>
            <a:fillRect/>
          </a:stretch>
        </p:blipFill>
        <p:spPr bwMode="auto">
          <a:xfrm>
            <a:off x="1219200" y="762000"/>
            <a:ext cx="6096000" cy="5802688"/>
          </a:xfrm>
          <a:prstGeom prst="rect">
            <a:avLst/>
          </a:prstGeom>
          <a:noFill/>
          <a:ln w="9525">
            <a:noFill/>
            <a:miter lim="800000"/>
            <a:headEnd/>
            <a:tailEnd/>
          </a:ln>
          <a:effectLst/>
        </p:spPr>
      </p:pic>
      <p:sp>
        <p:nvSpPr>
          <p:cNvPr id="6" name="Freeform 5"/>
          <p:cNvSpPr/>
          <p:nvPr/>
        </p:nvSpPr>
        <p:spPr>
          <a:xfrm>
            <a:off x="2286000" y="2678488"/>
            <a:ext cx="4130656" cy="2438400"/>
          </a:xfrm>
          <a:custGeom>
            <a:avLst/>
            <a:gdLst>
              <a:gd name="connsiteX0" fmla="*/ 162045 w 3216256"/>
              <a:gd name="connsiteY0" fmla="*/ 1504709 h 2234183"/>
              <a:gd name="connsiteX1" fmla="*/ 289367 w 3216256"/>
              <a:gd name="connsiteY1" fmla="*/ 1423686 h 2234183"/>
              <a:gd name="connsiteX2" fmla="*/ 347240 w 3216256"/>
              <a:gd name="connsiteY2" fmla="*/ 1412111 h 2234183"/>
              <a:gd name="connsiteX3" fmla="*/ 393539 w 3216256"/>
              <a:gd name="connsiteY3" fmla="*/ 1388962 h 2234183"/>
              <a:gd name="connsiteX4" fmla="*/ 462987 w 3216256"/>
              <a:gd name="connsiteY4" fmla="*/ 1296364 h 2234183"/>
              <a:gd name="connsiteX5" fmla="*/ 532435 w 3216256"/>
              <a:gd name="connsiteY5" fmla="*/ 1238491 h 2234183"/>
              <a:gd name="connsiteX6" fmla="*/ 613458 w 3216256"/>
              <a:gd name="connsiteY6" fmla="*/ 1169043 h 2234183"/>
              <a:gd name="connsiteX7" fmla="*/ 648182 w 3216256"/>
              <a:gd name="connsiteY7" fmla="*/ 1157468 h 2234183"/>
              <a:gd name="connsiteX8" fmla="*/ 671331 w 3216256"/>
              <a:gd name="connsiteY8" fmla="*/ 1122744 h 2234183"/>
              <a:gd name="connsiteX9" fmla="*/ 706055 w 3216256"/>
              <a:gd name="connsiteY9" fmla="*/ 1111169 h 2234183"/>
              <a:gd name="connsiteX10" fmla="*/ 717630 w 3216256"/>
              <a:gd name="connsiteY10" fmla="*/ 1076445 h 2234183"/>
              <a:gd name="connsiteX11" fmla="*/ 752354 w 3216256"/>
              <a:gd name="connsiteY11" fmla="*/ 1053296 h 2234183"/>
              <a:gd name="connsiteX12" fmla="*/ 775503 w 3216256"/>
              <a:gd name="connsiteY12" fmla="*/ 1018572 h 2234183"/>
              <a:gd name="connsiteX13" fmla="*/ 810227 w 3216256"/>
              <a:gd name="connsiteY13" fmla="*/ 1006997 h 2234183"/>
              <a:gd name="connsiteX14" fmla="*/ 821802 w 3216256"/>
              <a:gd name="connsiteY14" fmla="*/ 972273 h 2234183"/>
              <a:gd name="connsiteX15" fmla="*/ 949124 w 3216256"/>
              <a:gd name="connsiteY15" fmla="*/ 879676 h 2234183"/>
              <a:gd name="connsiteX16" fmla="*/ 1041721 w 3216256"/>
              <a:gd name="connsiteY16" fmla="*/ 810228 h 2234183"/>
              <a:gd name="connsiteX17" fmla="*/ 1088020 w 3216256"/>
              <a:gd name="connsiteY17" fmla="*/ 798653 h 2234183"/>
              <a:gd name="connsiteX18" fmla="*/ 1145893 w 3216256"/>
              <a:gd name="connsiteY18" fmla="*/ 740779 h 2234183"/>
              <a:gd name="connsiteX19" fmla="*/ 1169043 w 3216256"/>
              <a:gd name="connsiteY19" fmla="*/ 717630 h 2234183"/>
              <a:gd name="connsiteX20" fmla="*/ 1192192 w 3216256"/>
              <a:gd name="connsiteY20" fmla="*/ 682906 h 2234183"/>
              <a:gd name="connsiteX21" fmla="*/ 1273215 w 3216256"/>
              <a:gd name="connsiteY21" fmla="*/ 601883 h 2234183"/>
              <a:gd name="connsiteX22" fmla="*/ 1400536 w 3216256"/>
              <a:gd name="connsiteY22" fmla="*/ 555585 h 2234183"/>
              <a:gd name="connsiteX23" fmla="*/ 1458410 w 3216256"/>
              <a:gd name="connsiteY23" fmla="*/ 520860 h 2234183"/>
              <a:gd name="connsiteX24" fmla="*/ 1527858 w 3216256"/>
              <a:gd name="connsiteY24" fmla="*/ 474562 h 2234183"/>
              <a:gd name="connsiteX25" fmla="*/ 1551007 w 3216256"/>
              <a:gd name="connsiteY25" fmla="*/ 451412 h 2234183"/>
              <a:gd name="connsiteX26" fmla="*/ 1597306 w 3216256"/>
              <a:gd name="connsiteY26" fmla="*/ 439838 h 2234183"/>
              <a:gd name="connsiteX27" fmla="*/ 1632030 w 3216256"/>
              <a:gd name="connsiteY27" fmla="*/ 428263 h 2234183"/>
              <a:gd name="connsiteX28" fmla="*/ 1701478 w 3216256"/>
              <a:gd name="connsiteY28" fmla="*/ 370390 h 2234183"/>
              <a:gd name="connsiteX29" fmla="*/ 1770926 w 3216256"/>
              <a:gd name="connsiteY29" fmla="*/ 300941 h 2234183"/>
              <a:gd name="connsiteX30" fmla="*/ 1794076 w 3216256"/>
              <a:gd name="connsiteY30" fmla="*/ 277792 h 2234183"/>
              <a:gd name="connsiteX31" fmla="*/ 1898248 w 3216256"/>
              <a:gd name="connsiteY31" fmla="*/ 219919 h 2234183"/>
              <a:gd name="connsiteX32" fmla="*/ 1956121 w 3216256"/>
              <a:gd name="connsiteY32" fmla="*/ 185195 h 2234183"/>
              <a:gd name="connsiteX33" fmla="*/ 1990845 w 3216256"/>
              <a:gd name="connsiteY33" fmla="*/ 162045 h 2234183"/>
              <a:gd name="connsiteX34" fmla="*/ 2071868 w 3216256"/>
              <a:gd name="connsiteY34" fmla="*/ 138896 h 2234183"/>
              <a:gd name="connsiteX35" fmla="*/ 2152891 w 3216256"/>
              <a:gd name="connsiteY35" fmla="*/ 92597 h 2234183"/>
              <a:gd name="connsiteX36" fmla="*/ 2187615 w 3216256"/>
              <a:gd name="connsiteY36" fmla="*/ 81023 h 2234183"/>
              <a:gd name="connsiteX37" fmla="*/ 2789498 w 3216256"/>
              <a:gd name="connsiteY37" fmla="*/ 57873 h 2234183"/>
              <a:gd name="connsiteX38" fmla="*/ 2870521 w 3216256"/>
              <a:gd name="connsiteY38" fmla="*/ 23149 h 2234183"/>
              <a:gd name="connsiteX39" fmla="*/ 2951544 w 3216256"/>
              <a:gd name="connsiteY39" fmla="*/ 11574 h 2234183"/>
              <a:gd name="connsiteX40" fmla="*/ 3009417 w 3216256"/>
              <a:gd name="connsiteY40" fmla="*/ 0 h 2234183"/>
              <a:gd name="connsiteX41" fmla="*/ 3148313 w 3216256"/>
              <a:gd name="connsiteY41" fmla="*/ 23149 h 2234183"/>
              <a:gd name="connsiteX42" fmla="*/ 3171463 w 3216256"/>
              <a:gd name="connsiteY42" fmla="*/ 115747 h 2234183"/>
              <a:gd name="connsiteX43" fmla="*/ 3194612 w 3216256"/>
              <a:gd name="connsiteY43" fmla="*/ 150471 h 2234183"/>
              <a:gd name="connsiteX44" fmla="*/ 3159888 w 3216256"/>
              <a:gd name="connsiteY44" fmla="*/ 358815 h 2234183"/>
              <a:gd name="connsiteX45" fmla="*/ 3136739 w 3216256"/>
              <a:gd name="connsiteY45" fmla="*/ 405114 h 2234183"/>
              <a:gd name="connsiteX46" fmla="*/ 3078865 w 3216256"/>
              <a:gd name="connsiteY46" fmla="*/ 462987 h 2234183"/>
              <a:gd name="connsiteX47" fmla="*/ 3044141 w 3216256"/>
              <a:gd name="connsiteY47" fmla="*/ 532435 h 2234183"/>
              <a:gd name="connsiteX48" fmla="*/ 3032567 w 3216256"/>
              <a:gd name="connsiteY48" fmla="*/ 567159 h 2234183"/>
              <a:gd name="connsiteX49" fmla="*/ 2974693 w 3216256"/>
              <a:gd name="connsiteY49" fmla="*/ 625033 h 2234183"/>
              <a:gd name="connsiteX50" fmla="*/ 2893670 w 3216256"/>
              <a:gd name="connsiteY50" fmla="*/ 717630 h 2234183"/>
              <a:gd name="connsiteX51" fmla="*/ 2824222 w 3216256"/>
              <a:gd name="connsiteY51" fmla="*/ 752354 h 2234183"/>
              <a:gd name="connsiteX52" fmla="*/ 2801073 w 3216256"/>
              <a:gd name="connsiteY52" fmla="*/ 787078 h 2234183"/>
              <a:gd name="connsiteX53" fmla="*/ 2720050 w 3216256"/>
              <a:gd name="connsiteY53" fmla="*/ 810228 h 2234183"/>
              <a:gd name="connsiteX54" fmla="*/ 2662177 w 3216256"/>
              <a:gd name="connsiteY54" fmla="*/ 844952 h 2234183"/>
              <a:gd name="connsiteX55" fmla="*/ 2615878 w 3216256"/>
              <a:gd name="connsiteY55" fmla="*/ 868101 h 2234183"/>
              <a:gd name="connsiteX56" fmla="*/ 2581154 w 3216256"/>
              <a:gd name="connsiteY56" fmla="*/ 891250 h 2234183"/>
              <a:gd name="connsiteX57" fmla="*/ 2523281 w 3216256"/>
              <a:gd name="connsiteY57" fmla="*/ 902825 h 2234183"/>
              <a:gd name="connsiteX58" fmla="*/ 2372810 w 3216256"/>
              <a:gd name="connsiteY58" fmla="*/ 937549 h 2234183"/>
              <a:gd name="connsiteX59" fmla="*/ 2268638 w 3216256"/>
              <a:gd name="connsiteY59" fmla="*/ 949124 h 2234183"/>
              <a:gd name="connsiteX60" fmla="*/ 2210764 w 3216256"/>
              <a:gd name="connsiteY60" fmla="*/ 972273 h 2234183"/>
              <a:gd name="connsiteX61" fmla="*/ 2176040 w 3216256"/>
              <a:gd name="connsiteY61" fmla="*/ 983848 h 2234183"/>
              <a:gd name="connsiteX62" fmla="*/ 2141316 w 3216256"/>
              <a:gd name="connsiteY62" fmla="*/ 1006997 h 2234183"/>
              <a:gd name="connsiteX63" fmla="*/ 2013995 w 3216256"/>
              <a:gd name="connsiteY63" fmla="*/ 1041721 h 2234183"/>
              <a:gd name="connsiteX64" fmla="*/ 1944546 w 3216256"/>
              <a:gd name="connsiteY64" fmla="*/ 1064871 h 2234183"/>
              <a:gd name="connsiteX65" fmla="*/ 1875098 w 3216256"/>
              <a:gd name="connsiteY65" fmla="*/ 1122744 h 2234183"/>
              <a:gd name="connsiteX66" fmla="*/ 1840374 w 3216256"/>
              <a:gd name="connsiteY66" fmla="*/ 1134319 h 2234183"/>
              <a:gd name="connsiteX67" fmla="*/ 1770926 w 3216256"/>
              <a:gd name="connsiteY67" fmla="*/ 1180617 h 2234183"/>
              <a:gd name="connsiteX68" fmla="*/ 1689903 w 3216256"/>
              <a:gd name="connsiteY68" fmla="*/ 1203767 h 2234183"/>
              <a:gd name="connsiteX69" fmla="*/ 1655179 w 3216256"/>
              <a:gd name="connsiteY69" fmla="*/ 1238491 h 2234183"/>
              <a:gd name="connsiteX70" fmla="*/ 1585731 w 3216256"/>
              <a:gd name="connsiteY70" fmla="*/ 1284790 h 2234183"/>
              <a:gd name="connsiteX71" fmla="*/ 1562582 w 3216256"/>
              <a:gd name="connsiteY71" fmla="*/ 1319514 h 2234183"/>
              <a:gd name="connsiteX72" fmla="*/ 1446835 w 3216256"/>
              <a:gd name="connsiteY72" fmla="*/ 1377387 h 2234183"/>
              <a:gd name="connsiteX73" fmla="*/ 1400536 w 3216256"/>
              <a:gd name="connsiteY73" fmla="*/ 1412111 h 2234183"/>
              <a:gd name="connsiteX74" fmla="*/ 1365812 w 3216256"/>
              <a:gd name="connsiteY74" fmla="*/ 1423686 h 2234183"/>
              <a:gd name="connsiteX75" fmla="*/ 1342663 w 3216256"/>
              <a:gd name="connsiteY75" fmla="*/ 1458410 h 2234183"/>
              <a:gd name="connsiteX76" fmla="*/ 1261640 w 3216256"/>
              <a:gd name="connsiteY76" fmla="*/ 1527858 h 2234183"/>
              <a:gd name="connsiteX77" fmla="*/ 1203767 w 3216256"/>
              <a:gd name="connsiteY77" fmla="*/ 1597306 h 2234183"/>
              <a:gd name="connsiteX78" fmla="*/ 1169043 w 3216256"/>
              <a:gd name="connsiteY78" fmla="*/ 1620455 h 2234183"/>
              <a:gd name="connsiteX79" fmla="*/ 1088020 w 3216256"/>
              <a:gd name="connsiteY79" fmla="*/ 1666754 h 2234183"/>
              <a:gd name="connsiteX80" fmla="*/ 1030146 w 3216256"/>
              <a:gd name="connsiteY80" fmla="*/ 1713053 h 2234183"/>
              <a:gd name="connsiteX81" fmla="*/ 995422 w 3216256"/>
              <a:gd name="connsiteY81" fmla="*/ 1747777 h 2234183"/>
              <a:gd name="connsiteX82" fmla="*/ 949124 w 3216256"/>
              <a:gd name="connsiteY82" fmla="*/ 1782501 h 2234183"/>
              <a:gd name="connsiteX83" fmla="*/ 902825 w 3216256"/>
              <a:gd name="connsiteY83" fmla="*/ 1828800 h 2234183"/>
              <a:gd name="connsiteX84" fmla="*/ 868101 w 3216256"/>
              <a:gd name="connsiteY84" fmla="*/ 1863524 h 2234183"/>
              <a:gd name="connsiteX85" fmla="*/ 810227 w 3216256"/>
              <a:gd name="connsiteY85" fmla="*/ 1909823 h 2234183"/>
              <a:gd name="connsiteX86" fmla="*/ 763929 w 3216256"/>
              <a:gd name="connsiteY86" fmla="*/ 1967696 h 2234183"/>
              <a:gd name="connsiteX87" fmla="*/ 740779 w 3216256"/>
              <a:gd name="connsiteY87" fmla="*/ 2002420 h 2234183"/>
              <a:gd name="connsiteX88" fmla="*/ 671331 w 3216256"/>
              <a:gd name="connsiteY88" fmla="*/ 2025569 h 2234183"/>
              <a:gd name="connsiteX89" fmla="*/ 497711 w 3216256"/>
              <a:gd name="connsiteY89" fmla="*/ 2048719 h 2234183"/>
              <a:gd name="connsiteX90" fmla="*/ 462987 w 3216256"/>
              <a:gd name="connsiteY90" fmla="*/ 2060293 h 2234183"/>
              <a:gd name="connsiteX91" fmla="*/ 439838 w 3216256"/>
              <a:gd name="connsiteY91" fmla="*/ 2083443 h 2234183"/>
              <a:gd name="connsiteX92" fmla="*/ 393539 w 3216256"/>
              <a:gd name="connsiteY92" fmla="*/ 2095017 h 2234183"/>
              <a:gd name="connsiteX93" fmla="*/ 335665 w 3216256"/>
              <a:gd name="connsiteY93" fmla="*/ 2129741 h 2234183"/>
              <a:gd name="connsiteX94" fmla="*/ 254643 w 3216256"/>
              <a:gd name="connsiteY94" fmla="*/ 2141316 h 2234183"/>
              <a:gd name="connsiteX95" fmla="*/ 219919 w 3216256"/>
              <a:gd name="connsiteY95" fmla="*/ 2152891 h 2234183"/>
              <a:gd name="connsiteX96" fmla="*/ 173620 w 3216256"/>
              <a:gd name="connsiteY96" fmla="*/ 2199190 h 2234183"/>
              <a:gd name="connsiteX97" fmla="*/ 150470 w 3216256"/>
              <a:gd name="connsiteY97" fmla="*/ 2222339 h 2234183"/>
              <a:gd name="connsiteX98" fmla="*/ 69448 w 3216256"/>
              <a:gd name="connsiteY98" fmla="*/ 2141316 h 2234183"/>
              <a:gd name="connsiteX99" fmla="*/ 23149 w 3216256"/>
              <a:gd name="connsiteY99" fmla="*/ 2095017 h 2234183"/>
              <a:gd name="connsiteX100" fmla="*/ 0 w 3216256"/>
              <a:gd name="connsiteY100" fmla="*/ 1967696 h 2234183"/>
              <a:gd name="connsiteX101" fmla="*/ 11574 w 3216256"/>
              <a:gd name="connsiteY101" fmla="*/ 1759352 h 2234183"/>
              <a:gd name="connsiteX102" fmla="*/ 34724 w 3216256"/>
              <a:gd name="connsiteY102" fmla="*/ 1689904 h 2234183"/>
              <a:gd name="connsiteX103" fmla="*/ 57873 w 3216256"/>
              <a:gd name="connsiteY103" fmla="*/ 1620455 h 2234183"/>
              <a:gd name="connsiteX104" fmla="*/ 69448 w 3216256"/>
              <a:gd name="connsiteY104" fmla="*/ 1585731 h 2234183"/>
              <a:gd name="connsiteX105" fmla="*/ 104172 w 3216256"/>
              <a:gd name="connsiteY105" fmla="*/ 1551007 h 2234183"/>
              <a:gd name="connsiteX106" fmla="*/ 115746 w 3216256"/>
              <a:gd name="connsiteY106" fmla="*/ 1516283 h 2234183"/>
              <a:gd name="connsiteX107" fmla="*/ 208344 w 3216256"/>
              <a:gd name="connsiteY107" fmla="*/ 1481559 h 2234183"/>
              <a:gd name="connsiteX108" fmla="*/ 266217 w 3216256"/>
              <a:gd name="connsiteY108" fmla="*/ 1469985 h 223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216256" h="2234183">
                <a:moveTo>
                  <a:pt x="162045" y="1504709"/>
                </a:moveTo>
                <a:cubicBezTo>
                  <a:pt x="212823" y="1464087"/>
                  <a:pt x="226430" y="1446573"/>
                  <a:pt x="289367" y="1423686"/>
                </a:cubicBezTo>
                <a:cubicBezTo>
                  <a:pt x="307856" y="1416963"/>
                  <a:pt x="327949" y="1415969"/>
                  <a:pt x="347240" y="1412111"/>
                </a:cubicBezTo>
                <a:cubicBezTo>
                  <a:pt x="362673" y="1404395"/>
                  <a:pt x="379182" y="1398533"/>
                  <a:pt x="393539" y="1388962"/>
                </a:cubicBezTo>
                <a:cubicBezTo>
                  <a:pt x="424335" y="1368431"/>
                  <a:pt x="441295" y="1318056"/>
                  <a:pt x="462987" y="1296364"/>
                </a:cubicBezTo>
                <a:cubicBezTo>
                  <a:pt x="583397" y="1175954"/>
                  <a:pt x="419632" y="1335179"/>
                  <a:pt x="532435" y="1238491"/>
                </a:cubicBezTo>
                <a:cubicBezTo>
                  <a:pt x="572307" y="1204315"/>
                  <a:pt x="570940" y="1190302"/>
                  <a:pt x="613458" y="1169043"/>
                </a:cubicBezTo>
                <a:cubicBezTo>
                  <a:pt x="624371" y="1163587"/>
                  <a:pt x="636607" y="1161326"/>
                  <a:pt x="648182" y="1157468"/>
                </a:cubicBezTo>
                <a:cubicBezTo>
                  <a:pt x="655898" y="1145893"/>
                  <a:pt x="660468" y="1131434"/>
                  <a:pt x="671331" y="1122744"/>
                </a:cubicBezTo>
                <a:cubicBezTo>
                  <a:pt x="680858" y="1115122"/>
                  <a:pt x="697428" y="1119796"/>
                  <a:pt x="706055" y="1111169"/>
                </a:cubicBezTo>
                <a:cubicBezTo>
                  <a:pt x="714682" y="1102542"/>
                  <a:pt x="710008" y="1085972"/>
                  <a:pt x="717630" y="1076445"/>
                </a:cubicBezTo>
                <a:cubicBezTo>
                  <a:pt x="726320" y="1065582"/>
                  <a:pt x="740779" y="1061012"/>
                  <a:pt x="752354" y="1053296"/>
                </a:cubicBezTo>
                <a:cubicBezTo>
                  <a:pt x="760070" y="1041721"/>
                  <a:pt x="764640" y="1027262"/>
                  <a:pt x="775503" y="1018572"/>
                </a:cubicBezTo>
                <a:cubicBezTo>
                  <a:pt x="785030" y="1010950"/>
                  <a:pt x="801600" y="1015624"/>
                  <a:pt x="810227" y="1006997"/>
                </a:cubicBezTo>
                <a:cubicBezTo>
                  <a:pt x="818854" y="998370"/>
                  <a:pt x="813175" y="980900"/>
                  <a:pt x="821802" y="972273"/>
                </a:cubicBezTo>
                <a:cubicBezTo>
                  <a:pt x="919454" y="874622"/>
                  <a:pt x="884488" y="931386"/>
                  <a:pt x="949124" y="879676"/>
                </a:cubicBezTo>
                <a:cubicBezTo>
                  <a:pt x="984186" y="851626"/>
                  <a:pt x="982976" y="824915"/>
                  <a:pt x="1041721" y="810228"/>
                </a:cubicBezTo>
                <a:lnTo>
                  <a:pt x="1088020" y="798653"/>
                </a:lnTo>
                <a:lnTo>
                  <a:pt x="1145893" y="740779"/>
                </a:lnTo>
                <a:cubicBezTo>
                  <a:pt x="1153610" y="733062"/>
                  <a:pt x="1162990" y="726710"/>
                  <a:pt x="1169043" y="717630"/>
                </a:cubicBezTo>
                <a:cubicBezTo>
                  <a:pt x="1176759" y="706055"/>
                  <a:pt x="1182886" y="693246"/>
                  <a:pt x="1192192" y="682906"/>
                </a:cubicBezTo>
                <a:cubicBezTo>
                  <a:pt x="1217743" y="654516"/>
                  <a:pt x="1239053" y="618964"/>
                  <a:pt x="1273215" y="601883"/>
                </a:cubicBezTo>
                <a:cubicBezTo>
                  <a:pt x="1360259" y="558361"/>
                  <a:pt x="1317284" y="572235"/>
                  <a:pt x="1400536" y="555585"/>
                </a:cubicBezTo>
                <a:cubicBezTo>
                  <a:pt x="1452472" y="503649"/>
                  <a:pt x="1390796" y="558423"/>
                  <a:pt x="1458410" y="520860"/>
                </a:cubicBezTo>
                <a:cubicBezTo>
                  <a:pt x="1482731" y="507349"/>
                  <a:pt x="1508185" y="494235"/>
                  <a:pt x="1527858" y="474562"/>
                </a:cubicBezTo>
                <a:cubicBezTo>
                  <a:pt x="1535574" y="466845"/>
                  <a:pt x="1541246" y="456292"/>
                  <a:pt x="1551007" y="451412"/>
                </a:cubicBezTo>
                <a:cubicBezTo>
                  <a:pt x="1565235" y="444298"/>
                  <a:pt x="1582010" y="444208"/>
                  <a:pt x="1597306" y="439838"/>
                </a:cubicBezTo>
                <a:cubicBezTo>
                  <a:pt x="1609037" y="436486"/>
                  <a:pt x="1620455" y="432121"/>
                  <a:pt x="1632030" y="428263"/>
                </a:cubicBezTo>
                <a:cubicBezTo>
                  <a:pt x="1752440" y="307853"/>
                  <a:pt x="1588675" y="467078"/>
                  <a:pt x="1701478" y="370390"/>
                </a:cubicBezTo>
                <a:cubicBezTo>
                  <a:pt x="1701501" y="370370"/>
                  <a:pt x="1759340" y="312527"/>
                  <a:pt x="1770926" y="300941"/>
                </a:cubicBezTo>
                <a:cubicBezTo>
                  <a:pt x="1778643" y="293224"/>
                  <a:pt x="1784996" y="283845"/>
                  <a:pt x="1794076" y="277792"/>
                </a:cubicBezTo>
                <a:cubicBezTo>
                  <a:pt x="1873676" y="224725"/>
                  <a:pt x="1837129" y="240291"/>
                  <a:pt x="1898248" y="219919"/>
                </a:cubicBezTo>
                <a:cubicBezTo>
                  <a:pt x="1943464" y="174701"/>
                  <a:pt x="1896018" y="215246"/>
                  <a:pt x="1956121" y="185195"/>
                </a:cubicBezTo>
                <a:cubicBezTo>
                  <a:pt x="1968564" y="178974"/>
                  <a:pt x="1978059" y="167525"/>
                  <a:pt x="1990845" y="162045"/>
                </a:cubicBezTo>
                <a:cubicBezTo>
                  <a:pt x="2042787" y="139784"/>
                  <a:pt x="2026803" y="161428"/>
                  <a:pt x="2071868" y="138896"/>
                </a:cubicBezTo>
                <a:cubicBezTo>
                  <a:pt x="2188096" y="80782"/>
                  <a:pt x="2010862" y="153466"/>
                  <a:pt x="2152891" y="92597"/>
                </a:cubicBezTo>
                <a:cubicBezTo>
                  <a:pt x="2164105" y="87791"/>
                  <a:pt x="2175460" y="82080"/>
                  <a:pt x="2187615" y="81023"/>
                </a:cubicBezTo>
                <a:cubicBezTo>
                  <a:pt x="2307065" y="70636"/>
                  <a:pt x="2718260" y="60099"/>
                  <a:pt x="2789498" y="57873"/>
                </a:cubicBezTo>
                <a:cubicBezTo>
                  <a:pt x="2814593" y="45326"/>
                  <a:pt x="2842138" y="28826"/>
                  <a:pt x="2870521" y="23149"/>
                </a:cubicBezTo>
                <a:cubicBezTo>
                  <a:pt x="2897273" y="17798"/>
                  <a:pt x="2924633" y="16059"/>
                  <a:pt x="2951544" y="11574"/>
                </a:cubicBezTo>
                <a:cubicBezTo>
                  <a:pt x="2970949" y="8340"/>
                  <a:pt x="2990126" y="3858"/>
                  <a:pt x="3009417" y="0"/>
                </a:cubicBezTo>
                <a:lnTo>
                  <a:pt x="3148313" y="23149"/>
                </a:lnTo>
                <a:cubicBezTo>
                  <a:pt x="3152716" y="45164"/>
                  <a:pt x="3159598" y="92018"/>
                  <a:pt x="3171463" y="115747"/>
                </a:cubicBezTo>
                <a:cubicBezTo>
                  <a:pt x="3177684" y="128189"/>
                  <a:pt x="3186896" y="138896"/>
                  <a:pt x="3194612" y="150471"/>
                </a:cubicBezTo>
                <a:cubicBezTo>
                  <a:pt x="3177760" y="403265"/>
                  <a:pt x="3216256" y="260171"/>
                  <a:pt x="3159888" y="358815"/>
                </a:cubicBezTo>
                <a:cubicBezTo>
                  <a:pt x="3151327" y="373796"/>
                  <a:pt x="3147332" y="391494"/>
                  <a:pt x="3136739" y="405114"/>
                </a:cubicBezTo>
                <a:cubicBezTo>
                  <a:pt x="3119990" y="426649"/>
                  <a:pt x="3078865" y="462987"/>
                  <a:pt x="3078865" y="462987"/>
                </a:cubicBezTo>
                <a:cubicBezTo>
                  <a:pt x="3049774" y="550266"/>
                  <a:pt x="3089017" y="442684"/>
                  <a:pt x="3044141" y="532435"/>
                </a:cubicBezTo>
                <a:cubicBezTo>
                  <a:pt x="3038685" y="543348"/>
                  <a:pt x="3039887" y="557398"/>
                  <a:pt x="3032567" y="567159"/>
                </a:cubicBezTo>
                <a:cubicBezTo>
                  <a:pt x="3016198" y="588985"/>
                  <a:pt x="2991062" y="603207"/>
                  <a:pt x="2974693" y="625033"/>
                </a:cubicBezTo>
                <a:cubicBezTo>
                  <a:pt x="2962193" y="641699"/>
                  <a:pt x="2913649" y="710970"/>
                  <a:pt x="2893670" y="717630"/>
                </a:cubicBezTo>
                <a:cubicBezTo>
                  <a:pt x="2845749" y="733604"/>
                  <a:pt x="2869098" y="722437"/>
                  <a:pt x="2824222" y="752354"/>
                </a:cubicBezTo>
                <a:cubicBezTo>
                  <a:pt x="2816506" y="763929"/>
                  <a:pt x="2811936" y="778388"/>
                  <a:pt x="2801073" y="787078"/>
                </a:cubicBezTo>
                <a:cubicBezTo>
                  <a:pt x="2793525" y="793117"/>
                  <a:pt x="2723075" y="809472"/>
                  <a:pt x="2720050" y="810228"/>
                </a:cubicBezTo>
                <a:cubicBezTo>
                  <a:pt x="2700759" y="821803"/>
                  <a:pt x="2681843" y="834027"/>
                  <a:pt x="2662177" y="844952"/>
                </a:cubicBezTo>
                <a:cubicBezTo>
                  <a:pt x="2647094" y="853332"/>
                  <a:pt x="2630859" y="859540"/>
                  <a:pt x="2615878" y="868101"/>
                </a:cubicBezTo>
                <a:cubicBezTo>
                  <a:pt x="2603800" y="875003"/>
                  <a:pt x="2594179" y="886366"/>
                  <a:pt x="2581154" y="891250"/>
                </a:cubicBezTo>
                <a:cubicBezTo>
                  <a:pt x="2562734" y="898158"/>
                  <a:pt x="2542572" y="898967"/>
                  <a:pt x="2523281" y="902825"/>
                </a:cubicBezTo>
                <a:cubicBezTo>
                  <a:pt x="2455858" y="947773"/>
                  <a:pt x="2503614" y="923780"/>
                  <a:pt x="2372810" y="937549"/>
                </a:cubicBezTo>
                <a:lnTo>
                  <a:pt x="2268638" y="949124"/>
                </a:lnTo>
                <a:cubicBezTo>
                  <a:pt x="2249347" y="956840"/>
                  <a:pt x="2230218" y="964978"/>
                  <a:pt x="2210764" y="972273"/>
                </a:cubicBezTo>
                <a:cubicBezTo>
                  <a:pt x="2199340" y="976557"/>
                  <a:pt x="2186953" y="978392"/>
                  <a:pt x="2176040" y="983848"/>
                </a:cubicBezTo>
                <a:cubicBezTo>
                  <a:pt x="2163598" y="990069"/>
                  <a:pt x="2154232" y="1001831"/>
                  <a:pt x="2141316" y="1006997"/>
                </a:cubicBezTo>
                <a:cubicBezTo>
                  <a:pt x="2090124" y="1027474"/>
                  <a:pt x="2061986" y="1027324"/>
                  <a:pt x="2013995" y="1041721"/>
                </a:cubicBezTo>
                <a:cubicBezTo>
                  <a:pt x="1990622" y="1048733"/>
                  <a:pt x="1967696" y="1057154"/>
                  <a:pt x="1944546" y="1064871"/>
                </a:cubicBezTo>
                <a:cubicBezTo>
                  <a:pt x="1918947" y="1090470"/>
                  <a:pt x="1907328" y="1106629"/>
                  <a:pt x="1875098" y="1122744"/>
                </a:cubicBezTo>
                <a:cubicBezTo>
                  <a:pt x="1864185" y="1128200"/>
                  <a:pt x="1851039" y="1128394"/>
                  <a:pt x="1840374" y="1134319"/>
                </a:cubicBezTo>
                <a:cubicBezTo>
                  <a:pt x="1816053" y="1147830"/>
                  <a:pt x="1797917" y="1173869"/>
                  <a:pt x="1770926" y="1180617"/>
                </a:cubicBezTo>
                <a:cubicBezTo>
                  <a:pt x="1712790" y="1195151"/>
                  <a:pt x="1739719" y="1187161"/>
                  <a:pt x="1689903" y="1203767"/>
                </a:cubicBezTo>
                <a:cubicBezTo>
                  <a:pt x="1678328" y="1215342"/>
                  <a:pt x="1668100" y="1228441"/>
                  <a:pt x="1655179" y="1238491"/>
                </a:cubicBezTo>
                <a:cubicBezTo>
                  <a:pt x="1633218" y="1255572"/>
                  <a:pt x="1585731" y="1284790"/>
                  <a:pt x="1585731" y="1284790"/>
                </a:cubicBezTo>
                <a:cubicBezTo>
                  <a:pt x="1578015" y="1296365"/>
                  <a:pt x="1573051" y="1310354"/>
                  <a:pt x="1562582" y="1319514"/>
                </a:cubicBezTo>
                <a:cubicBezTo>
                  <a:pt x="1507460" y="1367745"/>
                  <a:pt x="1504365" y="1363004"/>
                  <a:pt x="1446835" y="1377387"/>
                </a:cubicBezTo>
                <a:cubicBezTo>
                  <a:pt x="1431402" y="1388962"/>
                  <a:pt x="1417285" y="1402540"/>
                  <a:pt x="1400536" y="1412111"/>
                </a:cubicBezTo>
                <a:cubicBezTo>
                  <a:pt x="1389943" y="1418164"/>
                  <a:pt x="1375339" y="1416064"/>
                  <a:pt x="1365812" y="1423686"/>
                </a:cubicBezTo>
                <a:cubicBezTo>
                  <a:pt x="1354949" y="1432376"/>
                  <a:pt x="1351716" y="1447848"/>
                  <a:pt x="1342663" y="1458410"/>
                </a:cubicBezTo>
                <a:cubicBezTo>
                  <a:pt x="1273109" y="1539557"/>
                  <a:pt x="1323077" y="1476661"/>
                  <a:pt x="1261640" y="1527858"/>
                </a:cubicBezTo>
                <a:cubicBezTo>
                  <a:pt x="1147867" y="1622668"/>
                  <a:pt x="1294815" y="1506258"/>
                  <a:pt x="1203767" y="1597306"/>
                </a:cubicBezTo>
                <a:cubicBezTo>
                  <a:pt x="1193930" y="1607143"/>
                  <a:pt x="1180363" y="1612369"/>
                  <a:pt x="1169043" y="1620455"/>
                </a:cubicBezTo>
                <a:cubicBezTo>
                  <a:pt x="1107727" y="1664252"/>
                  <a:pt x="1144369" y="1647970"/>
                  <a:pt x="1088020" y="1666754"/>
                </a:cubicBezTo>
                <a:cubicBezTo>
                  <a:pt x="1020669" y="1734105"/>
                  <a:pt x="1117754" y="1640046"/>
                  <a:pt x="1030146" y="1713053"/>
                </a:cubicBezTo>
                <a:cubicBezTo>
                  <a:pt x="1017571" y="1723532"/>
                  <a:pt x="1007850" y="1737124"/>
                  <a:pt x="995422" y="1747777"/>
                </a:cubicBezTo>
                <a:cubicBezTo>
                  <a:pt x="980775" y="1760331"/>
                  <a:pt x="963642" y="1769798"/>
                  <a:pt x="949124" y="1782501"/>
                </a:cubicBezTo>
                <a:cubicBezTo>
                  <a:pt x="932699" y="1796873"/>
                  <a:pt x="918258" y="1813367"/>
                  <a:pt x="902825" y="1828800"/>
                </a:cubicBezTo>
                <a:cubicBezTo>
                  <a:pt x="891250" y="1840375"/>
                  <a:pt x="881721" y="1854444"/>
                  <a:pt x="868101" y="1863524"/>
                </a:cubicBezTo>
                <a:cubicBezTo>
                  <a:pt x="824297" y="1892726"/>
                  <a:pt x="843214" y="1876836"/>
                  <a:pt x="810227" y="1909823"/>
                </a:cubicBezTo>
                <a:cubicBezTo>
                  <a:pt x="787695" y="1977422"/>
                  <a:pt x="816283" y="1915343"/>
                  <a:pt x="763929" y="1967696"/>
                </a:cubicBezTo>
                <a:cubicBezTo>
                  <a:pt x="754092" y="1977533"/>
                  <a:pt x="752576" y="1995047"/>
                  <a:pt x="740779" y="2002420"/>
                </a:cubicBezTo>
                <a:cubicBezTo>
                  <a:pt x="720086" y="2015353"/>
                  <a:pt x="694480" y="2017853"/>
                  <a:pt x="671331" y="2025569"/>
                </a:cubicBezTo>
                <a:cubicBezTo>
                  <a:pt x="592529" y="2051836"/>
                  <a:pt x="648777" y="2036130"/>
                  <a:pt x="497711" y="2048719"/>
                </a:cubicBezTo>
                <a:cubicBezTo>
                  <a:pt x="486136" y="2052577"/>
                  <a:pt x="473449" y="2054016"/>
                  <a:pt x="462987" y="2060293"/>
                </a:cubicBezTo>
                <a:cubicBezTo>
                  <a:pt x="453629" y="2065908"/>
                  <a:pt x="449599" y="2078563"/>
                  <a:pt x="439838" y="2083443"/>
                </a:cubicBezTo>
                <a:cubicBezTo>
                  <a:pt x="425610" y="2090557"/>
                  <a:pt x="408972" y="2091159"/>
                  <a:pt x="393539" y="2095017"/>
                </a:cubicBezTo>
                <a:cubicBezTo>
                  <a:pt x="374248" y="2106592"/>
                  <a:pt x="357008" y="2122627"/>
                  <a:pt x="335665" y="2129741"/>
                </a:cubicBezTo>
                <a:cubicBezTo>
                  <a:pt x="309783" y="2138368"/>
                  <a:pt x="281395" y="2135965"/>
                  <a:pt x="254643" y="2141316"/>
                </a:cubicBezTo>
                <a:cubicBezTo>
                  <a:pt x="242679" y="2143709"/>
                  <a:pt x="231494" y="2149033"/>
                  <a:pt x="219919" y="2152891"/>
                </a:cubicBezTo>
                <a:lnTo>
                  <a:pt x="173620" y="2199190"/>
                </a:lnTo>
                <a:lnTo>
                  <a:pt x="150470" y="2222339"/>
                </a:lnTo>
                <a:cubicBezTo>
                  <a:pt x="71898" y="2196147"/>
                  <a:pt x="162315" y="2234183"/>
                  <a:pt x="69448" y="2141316"/>
                </a:cubicBezTo>
                <a:lnTo>
                  <a:pt x="23149" y="2095017"/>
                </a:lnTo>
                <a:cubicBezTo>
                  <a:pt x="13017" y="2054492"/>
                  <a:pt x="0" y="2009175"/>
                  <a:pt x="0" y="1967696"/>
                </a:cubicBezTo>
                <a:cubicBezTo>
                  <a:pt x="0" y="1898141"/>
                  <a:pt x="2947" y="1828370"/>
                  <a:pt x="11574" y="1759352"/>
                </a:cubicBezTo>
                <a:cubicBezTo>
                  <a:pt x="14601" y="1735139"/>
                  <a:pt x="27008" y="1713053"/>
                  <a:pt x="34724" y="1689904"/>
                </a:cubicBezTo>
                <a:lnTo>
                  <a:pt x="57873" y="1620455"/>
                </a:lnTo>
                <a:cubicBezTo>
                  <a:pt x="61731" y="1608880"/>
                  <a:pt x="60821" y="1594358"/>
                  <a:pt x="69448" y="1585731"/>
                </a:cubicBezTo>
                <a:lnTo>
                  <a:pt x="104172" y="1551007"/>
                </a:lnTo>
                <a:cubicBezTo>
                  <a:pt x="108030" y="1539432"/>
                  <a:pt x="109469" y="1526745"/>
                  <a:pt x="115746" y="1516283"/>
                </a:cubicBezTo>
                <a:cubicBezTo>
                  <a:pt x="138581" y="1478226"/>
                  <a:pt x="164499" y="1491302"/>
                  <a:pt x="208344" y="1481559"/>
                </a:cubicBezTo>
                <a:cubicBezTo>
                  <a:pt x="271408" y="1467545"/>
                  <a:pt x="217574" y="1469985"/>
                  <a:pt x="266217" y="1469985"/>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Freeform 8"/>
          <p:cNvSpPr/>
          <p:nvPr/>
        </p:nvSpPr>
        <p:spPr>
          <a:xfrm>
            <a:off x="2435742" y="2484612"/>
            <a:ext cx="1589354" cy="821803"/>
          </a:xfrm>
          <a:custGeom>
            <a:avLst/>
            <a:gdLst>
              <a:gd name="connsiteX0" fmla="*/ 1357861 w 1589354"/>
              <a:gd name="connsiteY0" fmla="*/ 34724 h 821803"/>
              <a:gd name="connsiteX1" fmla="*/ 1207390 w 1589354"/>
              <a:gd name="connsiteY1" fmla="*/ 23149 h 821803"/>
              <a:gd name="connsiteX2" fmla="*/ 1080068 w 1589354"/>
              <a:gd name="connsiteY2" fmla="*/ 11575 h 821803"/>
              <a:gd name="connsiteX3" fmla="*/ 790701 w 1589354"/>
              <a:gd name="connsiteY3" fmla="*/ 0 h 821803"/>
              <a:gd name="connsiteX4" fmla="*/ 316139 w 1589354"/>
              <a:gd name="connsiteY4" fmla="*/ 11575 h 821803"/>
              <a:gd name="connsiteX5" fmla="*/ 188817 w 1589354"/>
              <a:gd name="connsiteY5" fmla="*/ 46299 h 821803"/>
              <a:gd name="connsiteX6" fmla="*/ 154093 w 1589354"/>
              <a:gd name="connsiteY6" fmla="*/ 81023 h 821803"/>
              <a:gd name="connsiteX7" fmla="*/ 84645 w 1589354"/>
              <a:gd name="connsiteY7" fmla="*/ 127322 h 821803"/>
              <a:gd name="connsiteX8" fmla="*/ 84645 w 1589354"/>
              <a:gd name="connsiteY8" fmla="*/ 648182 h 821803"/>
              <a:gd name="connsiteX9" fmla="*/ 223542 w 1589354"/>
              <a:gd name="connsiteY9" fmla="*/ 659757 h 821803"/>
              <a:gd name="connsiteX10" fmla="*/ 281415 w 1589354"/>
              <a:gd name="connsiteY10" fmla="*/ 671332 h 821803"/>
              <a:gd name="connsiteX11" fmla="*/ 350863 w 1589354"/>
              <a:gd name="connsiteY11" fmla="*/ 682906 h 821803"/>
              <a:gd name="connsiteX12" fmla="*/ 397162 w 1589354"/>
              <a:gd name="connsiteY12" fmla="*/ 717630 h 821803"/>
              <a:gd name="connsiteX13" fmla="*/ 431886 w 1589354"/>
              <a:gd name="connsiteY13" fmla="*/ 729205 h 821803"/>
              <a:gd name="connsiteX14" fmla="*/ 512909 w 1589354"/>
              <a:gd name="connsiteY14" fmla="*/ 775504 h 821803"/>
              <a:gd name="connsiteX15" fmla="*/ 640230 w 1589354"/>
              <a:gd name="connsiteY15" fmla="*/ 810228 h 821803"/>
              <a:gd name="connsiteX16" fmla="*/ 732828 w 1589354"/>
              <a:gd name="connsiteY16" fmla="*/ 821803 h 821803"/>
              <a:gd name="connsiteX17" fmla="*/ 813850 w 1589354"/>
              <a:gd name="connsiteY17" fmla="*/ 810228 h 821803"/>
              <a:gd name="connsiteX18" fmla="*/ 1080068 w 1589354"/>
              <a:gd name="connsiteY18" fmla="*/ 798653 h 821803"/>
              <a:gd name="connsiteX19" fmla="*/ 1103217 w 1589354"/>
              <a:gd name="connsiteY19" fmla="*/ 763929 h 821803"/>
              <a:gd name="connsiteX20" fmla="*/ 1137942 w 1589354"/>
              <a:gd name="connsiteY20" fmla="*/ 752354 h 821803"/>
              <a:gd name="connsiteX21" fmla="*/ 1161091 w 1589354"/>
              <a:gd name="connsiteY21" fmla="*/ 717630 h 821803"/>
              <a:gd name="connsiteX22" fmla="*/ 1195815 w 1589354"/>
              <a:gd name="connsiteY22" fmla="*/ 706056 h 821803"/>
              <a:gd name="connsiteX23" fmla="*/ 1311562 w 1589354"/>
              <a:gd name="connsiteY23" fmla="*/ 671332 h 821803"/>
              <a:gd name="connsiteX24" fmla="*/ 1381010 w 1589354"/>
              <a:gd name="connsiteY24" fmla="*/ 648182 h 821803"/>
              <a:gd name="connsiteX25" fmla="*/ 1415734 w 1589354"/>
              <a:gd name="connsiteY25" fmla="*/ 578734 h 821803"/>
              <a:gd name="connsiteX26" fmla="*/ 1462033 w 1589354"/>
              <a:gd name="connsiteY26" fmla="*/ 474562 h 821803"/>
              <a:gd name="connsiteX27" fmla="*/ 1473607 w 1589354"/>
              <a:gd name="connsiteY27" fmla="*/ 439838 h 821803"/>
              <a:gd name="connsiteX28" fmla="*/ 1589354 w 1589354"/>
              <a:gd name="connsiteY28" fmla="*/ 370390 h 821803"/>
              <a:gd name="connsiteX29" fmla="*/ 1566205 w 1589354"/>
              <a:gd name="connsiteY29" fmla="*/ 231494 h 821803"/>
              <a:gd name="connsiteX30" fmla="*/ 1543055 w 1589354"/>
              <a:gd name="connsiteY30" fmla="*/ 208344 h 821803"/>
              <a:gd name="connsiteX31" fmla="*/ 1508331 w 1589354"/>
              <a:gd name="connsiteY31" fmla="*/ 196770 h 821803"/>
              <a:gd name="connsiteX32" fmla="*/ 1462033 w 1589354"/>
              <a:gd name="connsiteY32" fmla="*/ 115747 h 821803"/>
              <a:gd name="connsiteX33" fmla="*/ 1438883 w 1589354"/>
              <a:gd name="connsiteY33" fmla="*/ 92598 h 821803"/>
              <a:gd name="connsiteX34" fmla="*/ 1427309 w 1589354"/>
              <a:gd name="connsiteY34" fmla="*/ 57873 h 821803"/>
              <a:gd name="connsiteX35" fmla="*/ 1392585 w 1589354"/>
              <a:gd name="connsiteY35" fmla="*/ 46299 h 821803"/>
              <a:gd name="connsiteX36" fmla="*/ 1218964 w 1589354"/>
              <a:gd name="connsiteY36" fmla="*/ 46299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89354" h="821803">
                <a:moveTo>
                  <a:pt x="1357861" y="34724"/>
                </a:moveTo>
                <a:lnTo>
                  <a:pt x="1207390" y="23149"/>
                </a:lnTo>
                <a:cubicBezTo>
                  <a:pt x="1164922" y="19610"/>
                  <a:pt x="1122618" y="13939"/>
                  <a:pt x="1080068" y="11575"/>
                </a:cubicBezTo>
                <a:cubicBezTo>
                  <a:pt x="983684" y="6220"/>
                  <a:pt x="887157" y="3858"/>
                  <a:pt x="790701" y="0"/>
                </a:cubicBezTo>
                <a:cubicBezTo>
                  <a:pt x="632514" y="3858"/>
                  <a:pt x="474078" y="1905"/>
                  <a:pt x="316139" y="11575"/>
                </a:cubicBezTo>
                <a:cubicBezTo>
                  <a:pt x="284155" y="13533"/>
                  <a:pt x="225941" y="33924"/>
                  <a:pt x="188817" y="46299"/>
                </a:cubicBezTo>
                <a:cubicBezTo>
                  <a:pt x="177242" y="57874"/>
                  <a:pt x="167014" y="70973"/>
                  <a:pt x="154093" y="81023"/>
                </a:cubicBezTo>
                <a:cubicBezTo>
                  <a:pt x="132132" y="98104"/>
                  <a:pt x="84645" y="127322"/>
                  <a:pt x="84645" y="127322"/>
                </a:cubicBezTo>
                <a:cubicBezTo>
                  <a:pt x="27294" y="299385"/>
                  <a:pt x="0" y="368203"/>
                  <a:pt x="84645" y="648182"/>
                </a:cubicBezTo>
                <a:cubicBezTo>
                  <a:pt x="98090" y="692654"/>
                  <a:pt x="177243" y="655899"/>
                  <a:pt x="223542" y="659757"/>
                </a:cubicBezTo>
                <a:lnTo>
                  <a:pt x="281415" y="671332"/>
                </a:lnTo>
                <a:cubicBezTo>
                  <a:pt x="304505" y="675530"/>
                  <a:pt x="329073" y="674190"/>
                  <a:pt x="350863" y="682906"/>
                </a:cubicBezTo>
                <a:cubicBezTo>
                  <a:pt x="368774" y="690070"/>
                  <a:pt x="380413" y="708059"/>
                  <a:pt x="397162" y="717630"/>
                </a:cubicBezTo>
                <a:cubicBezTo>
                  <a:pt x="407755" y="723683"/>
                  <a:pt x="420973" y="723749"/>
                  <a:pt x="431886" y="729205"/>
                </a:cubicBezTo>
                <a:cubicBezTo>
                  <a:pt x="515402" y="770963"/>
                  <a:pt x="411456" y="734922"/>
                  <a:pt x="512909" y="775504"/>
                </a:cubicBezTo>
                <a:cubicBezTo>
                  <a:pt x="558129" y="793592"/>
                  <a:pt x="593009" y="802963"/>
                  <a:pt x="640230" y="810228"/>
                </a:cubicBezTo>
                <a:cubicBezTo>
                  <a:pt x="670974" y="814958"/>
                  <a:pt x="701962" y="817945"/>
                  <a:pt x="732828" y="821803"/>
                </a:cubicBezTo>
                <a:cubicBezTo>
                  <a:pt x="759835" y="817945"/>
                  <a:pt x="786629" y="812043"/>
                  <a:pt x="813850" y="810228"/>
                </a:cubicBezTo>
                <a:cubicBezTo>
                  <a:pt x="902476" y="804319"/>
                  <a:pt x="992360" y="812686"/>
                  <a:pt x="1080068" y="798653"/>
                </a:cubicBezTo>
                <a:cubicBezTo>
                  <a:pt x="1093804" y="796455"/>
                  <a:pt x="1092354" y="772619"/>
                  <a:pt x="1103217" y="763929"/>
                </a:cubicBezTo>
                <a:cubicBezTo>
                  <a:pt x="1112744" y="756307"/>
                  <a:pt x="1126367" y="756212"/>
                  <a:pt x="1137942" y="752354"/>
                </a:cubicBezTo>
                <a:cubicBezTo>
                  <a:pt x="1145658" y="740779"/>
                  <a:pt x="1150228" y="726320"/>
                  <a:pt x="1161091" y="717630"/>
                </a:cubicBezTo>
                <a:cubicBezTo>
                  <a:pt x="1170618" y="710008"/>
                  <a:pt x="1184902" y="711512"/>
                  <a:pt x="1195815" y="706056"/>
                </a:cubicBezTo>
                <a:cubicBezTo>
                  <a:pt x="1280039" y="663944"/>
                  <a:pt x="1164209" y="692381"/>
                  <a:pt x="1311562" y="671332"/>
                </a:cubicBezTo>
                <a:cubicBezTo>
                  <a:pt x="1334711" y="663615"/>
                  <a:pt x="1373293" y="671331"/>
                  <a:pt x="1381010" y="648182"/>
                </a:cubicBezTo>
                <a:cubicBezTo>
                  <a:pt x="1423228" y="521533"/>
                  <a:pt x="1355895" y="713373"/>
                  <a:pt x="1415734" y="578734"/>
                </a:cubicBezTo>
                <a:cubicBezTo>
                  <a:pt x="1470828" y="454771"/>
                  <a:pt x="1409644" y="553144"/>
                  <a:pt x="1462033" y="474562"/>
                </a:cubicBezTo>
                <a:cubicBezTo>
                  <a:pt x="1465891" y="462987"/>
                  <a:pt x="1464980" y="448465"/>
                  <a:pt x="1473607" y="439838"/>
                </a:cubicBezTo>
                <a:cubicBezTo>
                  <a:pt x="1501543" y="411901"/>
                  <a:pt x="1552818" y="388658"/>
                  <a:pt x="1589354" y="370390"/>
                </a:cubicBezTo>
                <a:cubicBezTo>
                  <a:pt x="1588210" y="360095"/>
                  <a:pt x="1584716" y="262345"/>
                  <a:pt x="1566205" y="231494"/>
                </a:cubicBezTo>
                <a:cubicBezTo>
                  <a:pt x="1560590" y="222136"/>
                  <a:pt x="1552413" y="213959"/>
                  <a:pt x="1543055" y="208344"/>
                </a:cubicBezTo>
                <a:cubicBezTo>
                  <a:pt x="1532593" y="202067"/>
                  <a:pt x="1519906" y="200628"/>
                  <a:pt x="1508331" y="196770"/>
                </a:cubicBezTo>
                <a:cubicBezTo>
                  <a:pt x="1492490" y="165087"/>
                  <a:pt x="1483846" y="143012"/>
                  <a:pt x="1462033" y="115747"/>
                </a:cubicBezTo>
                <a:cubicBezTo>
                  <a:pt x="1455216" y="107226"/>
                  <a:pt x="1446600" y="100314"/>
                  <a:pt x="1438883" y="92598"/>
                </a:cubicBezTo>
                <a:cubicBezTo>
                  <a:pt x="1435025" y="81023"/>
                  <a:pt x="1435936" y="66501"/>
                  <a:pt x="1427309" y="57873"/>
                </a:cubicBezTo>
                <a:cubicBezTo>
                  <a:pt x="1418682" y="49246"/>
                  <a:pt x="1404767" y="46976"/>
                  <a:pt x="1392585" y="46299"/>
                </a:cubicBezTo>
                <a:cubicBezTo>
                  <a:pt x="1334800" y="43089"/>
                  <a:pt x="1276838" y="46299"/>
                  <a:pt x="1218964" y="46299"/>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CDE67D6-86A4-49B2-829A-6289EB1FEB3D}"/>
              </a:ext>
            </a:extLst>
          </p:cNvPr>
          <p:cNvSpPr>
            <a:spLocks noGrp="1"/>
          </p:cNvSpPr>
          <p:nvPr>
            <p:ph type="title"/>
          </p:nvPr>
        </p:nvSpPr>
        <p:spPr/>
        <p:txBody>
          <a:bodyPr/>
          <a:lstStyle/>
          <a:p>
            <a:r>
              <a:rPr lang="en-ZA" altLang="en-US" b="1">
                <a:solidFill>
                  <a:srgbClr val="0000FF"/>
                </a:solidFill>
              </a:rPr>
              <a:t>Trend and Variability</a:t>
            </a:r>
            <a:endParaRPr lang="en-ZA" altLang="en-US"/>
          </a:p>
        </p:txBody>
      </p:sp>
      <p:pic>
        <p:nvPicPr>
          <p:cNvPr id="22531" name="Picture 2" descr="http://www.dilettantesdictionary.org/defimages/additivesynthesis.gif">
            <a:extLst>
              <a:ext uri="{FF2B5EF4-FFF2-40B4-BE49-F238E27FC236}">
                <a16:creationId xmlns:a16="http://schemas.microsoft.com/office/drawing/2014/main" id="{529A6BCF-3780-4647-9F9F-AEB5F6638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295400"/>
            <a:ext cx="7772400" cy="5181600"/>
          </a:xfr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6B63111E-1072-438A-8F1B-E12C44A6FC93}"/>
              </a:ext>
            </a:extLst>
          </p:cNvPr>
          <p:cNvSpPr>
            <a:spLocks noGrp="1"/>
          </p:cNvSpPr>
          <p:nvPr>
            <p:ph type="title"/>
          </p:nvPr>
        </p:nvSpPr>
        <p:spPr>
          <a:xfrm>
            <a:off x="457200" y="274638"/>
            <a:ext cx="8229600" cy="715962"/>
          </a:xfrm>
        </p:spPr>
        <p:txBody>
          <a:bodyPr>
            <a:normAutofit fontScale="90000"/>
          </a:bodyPr>
          <a:lstStyle/>
          <a:p>
            <a:r>
              <a:rPr lang="en-US" altLang="en-US" b="1">
                <a:solidFill>
                  <a:srgbClr val="210DB5"/>
                </a:solidFill>
              </a:rPr>
              <a:t>Fourier Analysis</a:t>
            </a:r>
            <a:endParaRPr lang="en-US" altLang="en-US">
              <a:solidFill>
                <a:srgbClr val="210DB5"/>
              </a:solidFill>
            </a:endParaRPr>
          </a:p>
        </p:txBody>
      </p:sp>
      <p:sp>
        <p:nvSpPr>
          <p:cNvPr id="23555" name="Content Placeholder 2">
            <a:extLst>
              <a:ext uri="{FF2B5EF4-FFF2-40B4-BE49-F238E27FC236}">
                <a16:creationId xmlns:a16="http://schemas.microsoft.com/office/drawing/2014/main" id="{7AC9845D-052F-408F-BD0C-BF23DCC805E5}"/>
              </a:ext>
            </a:extLst>
          </p:cNvPr>
          <p:cNvSpPr>
            <a:spLocks noGrp="1"/>
          </p:cNvSpPr>
          <p:nvPr>
            <p:ph idx="1"/>
          </p:nvPr>
        </p:nvSpPr>
        <p:spPr>
          <a:xfrm>
            <a:off x="457200" y="1295400"/>
            <a:ext cx="8229600" cy="4830763"/>
          </a:xfrm>
        </p:spPr>
        <p:txBody>
          <a:bodyPr/>
          <a:lstStyle/>
          <a:p>
            <a:pPr>
              <a:buFontTx/>
              <a:buChar char="-"/>
            </a:pPr>
            <a:r>
              <a:rPr lang="en-US" altLang="en-US"/>
              <a:t>Also known as spectral analysis</a:t>
            </a:r>
          </a:p>
          <a:p>
            <a:pPr>
              <a:buFontTx/>
              <a:buChar char="-"/>
            </a:pPr>
            <a:r>
              <a:rPr lang="en-US" altLang="en-US"/>
              <a:t>Use the exploration of cyclical patterns of data</a:t>
            </a:r>
          </a:p>
          <a:p>
            <a:pPr>
              <a:buFontTx/>
              <a:buChar char="-"/>
            </a:pPr>
            <a:r>
              <a:rPr lang="en-US" altLang="en-US"/>
              <a:t>Purpose:</a:t>
            </a:r>
          </a:p>
          <a:p>
            <a:pPr marL="742950" lvl="2" indent="-342900">
              <a:buFontTx/>
              <a:buChar char="-"/>
            </a:pPr>
            <a:r>
              <a:rPr lang="en-US" altLang="en-US"/>
              <a:t>to decompose a complex time series with cyclical components into a few underlying sinusoidal (sine and cosine) functions of particular wavelengths</a:t>
            </a:r>
          </a:p>
          <a:p>
            <a:pPr marL="742950" lvl="2" indent="-342900">
              <a:buFontTx/>
              <a:buChar char="-"/>
            </a:pPr>
            <a:r>
              <a:rPr lang="en-US" altLang="en-US"/>
              <a:t>to identify the seasonal fluctuations of different lengths</a:t>
            </a:r>
          </a:p>
          <a:p>
            <a:pPr>
              <a:buFontTx/>
              <a:buChar char="-"/>
            </a:pPr>
            <a:r>
              <a:rPr lang="en-US" altLang="en-US"/>
              <a:t>More efficient than autocorrelation</a:t>
            </a:r>
          </a:p>
          <a:p>
            <a:pPr>
              <a:buFontTx/>
              <a:buChar char="-"/>
            </a:pPr>
            <a:r>
              <a:rPr lang="en-US" altLang="en-US"/>
              <a:t>Uses variance (not correlation)</a:t>
            </a:r>
          </a:p>
          <a:p>
            <a:pPr>
              <a:buFontTx/>
              <a:buChar char="-"/>
            </a:pP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0A69A65-F3CB-4BCC-A5E6-501BF78B7347}"/>
              </a:ext>
            </a:extLst>
          </p:cNvPr>
          <p:cNvSpPr>
            <a:spLocks noGrp="1"/>
          </p:cNvSpPr>
          <p:nvPr>
            <p:ph type="title"/>
          </p:nvPr>
        </p:nvSpPr>
        <p:spPr>
          <a:xfrm>
            <a:off x="457200" y="274638"/>
            <a:ext cx="8229600" cy="792162"/>
          </a:xfrm>
        </p:spPr>
        <p:txBody>
          <a:bodyPr/>
          <a:lstStyle/>
          <a:p>
            <a:r>
              <a:rPr lang="en-US" altLang="en-US" b="1">
                <a:solidFill>
                  <a:srgbClr val="210DB5"/>
                </a:solidFill>
              </a:rPr>
              <a:t>Basic Notations</a:t>
            </a:r>
            <a:endParaRPr lang="en-US" altLang="en-US">
              <a:solidFill>
                <a:srgbClr val="210DB5"/>
              </a:solidFill>
            </a:endParaRPr>
          </a:p>
        </p:txBody>
      </p:sp>
      <p:sp>
        <p:nvSpPr>
          <p:cNvPr id="24579" name="Content Placeholder 2">
            <a:extLst>
              <a:ext uri="{FF2B5EF4-FFF2-40B4-BE49-F238E27FC236}">
                <a16:creationId xmlns:a16="http://schemas.microsoft.com/office/drawing/2014/main" id="{A057C2A8-D11D-490D-B788-8AB7BC013904}"/>
              </a:ext>
            </a:extLst>
          </p:cNvPr>
          <p:cNvSpPr>
            <a:spLocks noGrp="1"/>
          </p:cNvSpPr>
          <p:nvPr>
            <p:ph idx="1"/>
          </p:nvPr>
        </p:nvSpPr>
        <p:spPr>
          <a:xfrm>
            <a:off x="457200" y="1295400"/>
            <a:ext cx="8305800" cy="4830763"/>
          </a:xfrm>
        </p:spPr>
        <p:txBody>
          <a:bodyPr/>
          <a:lstStyle/>
          <a:p>
            <a:r>
              <a:rPr lang="en-US" altLang="en-US" sz="3600"/>
              <a:t>Wave length</a:t>
            </a:r>
          </a:p>
          <a:p>
            <a:r>
              <a:rPr lang="en-US" altLang="en-US" sz="3600"/>
              <a:t>Amplitude</a:t>
            </a:r>
          </a:p>
          <a:p>
            <a:r>
              <a:rPr lang="en-US" altLang="en-US" sz="3600"/>
              <a:t>Frequency (f)</a:t>
            </a:r>
          </a:p>
          <a:p>
            <a:r>
              <a:rPr lang="en-US" altLang="en-US" sz="3600"/>
              <a:t>Period  (1/f)</a:t>
            </a:r>
          </a:p>
          <a:p>
            <a:r>
              <a:rPr lang="en-US" altLang="en-US" sz="3600"/>
              <a:t>Harmonics (n*f)</a:t>
            </a:r>
          </a:p>
          <a:p>
            <a:r>
              <a:rPr lang="en-US" altLang="en-US" sz="3600"/>
              <a:t>Nyquist frequency (highest frequency)</a:t>
            </a:r>
          </a:p>
          <a:p>
            <a:r>
              <a:rPr lang="en-US" altLang="en-US" sz="3600"/>
              <a:t>Lowest frequency determined by n/2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DCE7DA0-279E-487E-803C-5105A2645147}"/>
              </a:ext>
            </a:extLst>
          </p:cNvPr>
          <p:cNvSpPr>
            <a:spLocks noGrp="1"/>
          </p:cNvSpPr>
          <p:nvPr>
            <p:ph type="title"/>
          </p:nvPr>
        </p:nvSpPr>
        <p:spPr/>
        <p:txBody>
          <a:bodyPr/>
          <a:lstStyle/>
          <a:p>
            <a:r>
              <a:rPr lang="en-US" altLang="en-US" sz="6000" b="1">
                <a:solidFill>
                  <a:srgbClr val="210DB5"/>
                </a:solidFill>
              </a:rPr>
              <a:t>Principle</a:t>
            </a:r>
          </a:p>
        </p:txBody>
      </p:sp>
      <p:sp>
        <p:nvSpPr>
          <p:cNvPr id="25603" name="Content Placeholder 2">
            <a:extLst>
              <a:ext uri="{FF2B5EF4-FFF2-40B4-BE49-F238E27FC236}">
                <a16:creationId xmlns:a16="http://schemas.microsoft.com/office/drawing/2014/main" id="{12B31CCE-F611-4539-9911-2F36FA43BA78}"/>
              </a:ext>
            </a:extLst>
          </p:cNvPr>
          <p:cNvSpPr>
            <a:spLocks noGrp="1"/>
          </p:cNvSpPr>
          <p:nvPr>
            <p:ph idx="1"/>
          </p:nvPr>
        </p:nvSpPr>
        <p:spPr>
          <a:xfrm>
            <a:off x="228600" y="1371600"/>
            <a:ext cx="8686800" cy="5181600"/>
          </a:xfrm>
        </p:spPr>
        <p:txBody>
          <a:bodyPr/>
          <a:lstStyle/>
          <a:p>
            <a:r>
              <a:rPr lang="en-US" altLang="en-US" b="1"/>
              <a:t>Equation</a:t>
            </a:r>
          </a:p>
          <a:p>
            <a:pPr lvl="1"/>
            <a:r>
              <a:rPr lang="en-US" altLang="en-US"/>
              <a:t>x</a:t>
            </a:r>
            <a:r>
              <a:rPr lang="en-US" altLang="en-US" baseline="-25000"/>
              <a:t>t</a:t>
            </a:r>
            <a:r>
              <a:rPr lang="en-US" altLang="en-US"/>
              <a:t> = a</a:t>
            </a:r>
            <a:r>
              <a:rPr lang="en-US" altLang="en-US" baseline="-25000"/>
              <a:t>0</a:t>
            </a:r>
            <a:r>
              <a:rPr lang="en-US" altLang="en-US"/>
              <a:t> +     [a</a:t>
            </a:r>
            <a:r>
              <a:rPr lang="en-US" altLang="en-US" baseline="-25000"/>
              <a:t>k</a:t>
            </a:r>
            <a:r>
              <a:rPr lang="en-US" altLang="en-US"/>
              <a:t>*cos(l</a:t>
            </a:r>
            <a:r>
              <a:rPr lang="en-US" altLang="en-US" baseline="-25000"/>
              <a:t>k</a:t>
            </a:r>
            <a:r>
              <a:rPr lang="en-US" altLang="en-US"/>
              <a:t>*t) + b</a:t>
            </a:r>
            <a:r>
              <a:rPr lang="en-US" altLang="en-US" baseline="-25000"/>
              <a:t>k</a:t>
            </a:r>
            <a:r>
              <a:rPr lang="en-US" altLang="en-US"/>
              <a:t>*sin(l</a:t>
            </a:r>
            <a:r>
              <a:rPr lang="en-US" altLang="en-US" baseline="-25000"/>
              <a:t>k</a:t>
            </a:r>
            <a:r>
              <a:rPr lang="en-US" altLang="en-US"/>
              <a:t>*t)]    (for k = 1 to q)</a:t>
            </a:r>
          </a:p>
          <a:p>
            <a:endParaRPr lang="en-US" altLang="en-US" b="1"/>
          </a:p>
          <a:p>
            <a:r>
              <a:rPr lang="en-US" altLang="en-US" b="1"/>
              <a:t>Periodogram / Power spectrum</a:t>
            </a:r>
          </a:p>
          <a:p>
            <a:pPr lvl="1"/>
            <a:r>
              <a:rPr lang="en-US" altLang="en-US"/>
              <a:t>P</a:t>
            </a:r>
            <a:r>
              <a:rPr lang="en-US" altLang="en-US" baseline="-25000"/>
              <a:t>k</a:t>
            </a:r>
            <a:r>
              <a:rPr lang="en-US" altLang="en-US"/>
              <a:t> = (a</a:t>
            </a:r>
            <a:r>
              <a:rPr lang="en-US" altLang="en-US" baseline="-25000"/>
              <a:t>k</a:t>
            </a:r>
            <a:r>
              <a:rPr lang="en-US" altLang="en-US" baseline="30000"/>
              <a:t>2</a:t>
            </a:r>
            <a:r>
              <a:rPr lang="en-US" altLang="en-US"/>
              <a:t> + b</a:t>
            </a:r>
            <a:r>
              <a:rPr lang="en-US" altLang="en-US" baseline="-25000"/>
              <a:t>k</a:t>
            </a:r>
            <a:r>
              <a:rPr lang="en-US" altLang="en-US" baseline="30000"/>
              <a:t>2</a:t>
            </a:r>
            <a:r>
              <a:rPr lang="en-US" altLang="en-US"/>
              <a:t>) * N/2</a:t>
            </a:r>
          </a:p>
          <a:p>
            <a:endParaRPr lang="en-US" altLang="en-US" b="1"/>
          </a:p>
          <a:p>
            <a:r>
              <a:rPr lang="en-US" altLang="en-US" b="1"/>
              <a:t>Continuous spectrum / spectral density</a:t>
            </a:r>
          </a:p>
          <a:p>
            <a:pPr>
              <a:buFont typeface="Arial" panose="020B0604020202020204" pitchFamily="34" charset="0"/>
              <a:buNone/>
            </a:pPr>
            <a:endParaRPr lang="en-US" altLang="en-US"/>
          </a:p>
        </p:txBody>
      </p:sp>
      <p:graphicFrame>
        <p:nvGraphicFramePr>
          <p:cNvPr id="25604" name="Object 5">
            <a:extLst>
              <a:ext uri="{FF2B5EF4-FFF2-40B4-BE49-F238E27FC236}">
                <a16:creationId xmlns:a16="http://schemas.microsoft.com/office/drawing/2014/main" id="{7D403383-E102-46B9-8C13-DEFDFC62A1A5}"/>
              </a:ext>
            </a:extLst>
          </p:cNvPr>
          <p:cNvGraphicFramePr>
            <a:graphicFrameLocks noChangeAspect="1"/>
          </p:cNvGraphicFramePr>
          <p:nvPr/>
        </p:nvGraphicFramePr>
        <p:xfrm>
          <a:off x="2117725" y="1905000"/>
          <a:ext cx="701675" cy="609600"/>
        </p:xfrm>
        <a:graphic>
          <a:graphicData uri="http://schemas.openxmlformats.org/presentationml/2006/ole">
            <mc:AlternateContent xmlns:mc="http://schemas.openxmlformats.org/markup-compatibility/2006">
              <mc:Choice xmlns:v="urn:schemas-microsoft-com:vml" Requires="v">
                <p:oleObj spid="_x0000_s3075" name="Equation" r:id="rId3" imgW="291973" imgH="253890" progId="Equation.3">
                  <p:embed/>
                </p:oleObj>
              </mc:Choice>
              <mc:Fallback>
                <p:oleObj name="Equation" r:id="rId3" imgW="291973" imgH="253890" progId="Equation.3">
                  <p:embed/>
                  <p:pic>
                    <p:nvPicPr>
                      <p:cNvPr id="25604" name="Object 5">
                        <a:extLst>
                          <a:ext uri="{FF2B5EF4-FFF2-40B4-BE49-F238E27FC236}">
                            <a16:creationId xmlns:a16="http://schemas.microsoft.com/office/drawing/2014/main" id="{7D403383-E102-46B9-8C13-DEFDFC62A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1905000"/>
                        <a:ext cx="7016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3">
            <a:extLst>
              <a:ext uri="{FF2B5EF4-FFF2-40B4-BE49-F238E27FC236}">
                <a16:creationId xmlns:a16="http://schemas.microsoft.com/office/drawing/2014/main" id="{614AC158-DC89-4BA1-8F26-2E9EA7254F0E}"/>
              </a:ext>
            </a:extLst>
          </p:cNvPr>
          <p:cNvSpPr>
            <a:spLocks noGrp="1"/>
          </p:cNvSpPr>
          <p:nvPr>
            <p:ph type="title"/>
          </p:nvPr>
        </p:nvSpPr>
        <p:spPr/>
        <p:txBody>
          <a:bodyPr/>
          <a:lstStyle/>
          <a:p>
            <a:r>
              <a:rPr lang="en-US" altLang="en-US" b="1">
                <a:solidFill>
                  <a:srgbClr val="210DB5"/>
                </a:solidFill>
              </a:rPr>
              <a:t>Fourier Analysis </a:t>
            </a:r>
            <a:r>
              <a:rPr lang="en-ZA" altLang="en-US" b="1">
                <a:solidFill>
                  <a:srgbClr val="210DB5"/>
                </a:solidFill>
              </a:rPr>
              <a:t>Example (1)</a:t>
            </a:r>
          </a:p>
        </p:txBody>
      </p:sp>
      <p:pic>
        <p:nvPicPr>
          <p:cNvPr id="26627" name="Content Placeholder 16">
            <a:extLst>
              <a:ext uri="{FF2B5EF4-FFF2-40B4-BE49-F238E27FC236}">
                <a16:creationId xmlns:a16="http://schemas.microsoft.com/office/drawing/2014/main" id="{DD86A7B1-5C43-4938-91D2-9C19BB328C47}"/>
              </a:ext>
            </a:extLst>
          </p:cNvPr>
          <p:cNvPicPr>
            <a:picLocks noGrp="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8600" y="2209800"/>
            <a:ext cx="4267200" cy="3886200"/>
          </a:xfrm>
        </p:spPr>
      </p:pic>
      <p:pic>
        <p:nvPicPr>
          <p:cNvPr id="26628" name="Content Placeholder 17">
            <a:extLst>
              <a:ext uri="{FF2B5EF4-FFF2-40B4-BE49-F238E27FC236}">
                <a16:creationId xmlns:a16="http://schemas.microsoft.com/office/drawing/2014/main" id="{907B82ED-2B17-4805-8520-A8C2B69F5804}"/>
              </a:ext>
            </a:extLst>
          </p:cNvPr>
          <p:cNvPicPr>
            <a:picLocks noGrp="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24400" y="2209800"/>
            <a:ext cx="4038600" cy="3810000"/>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Content Placeholder 6">
            <a:extLst>
              <a:ext uri="{FF2B5EF4-FFF2-40B4-BE49-F238E27FC236}">
                <a16:creationId xmlns:a16="http://schemas.microsoft.com/office/drawing/2014/main" id="{7A83F342-BED7-4C29-AF4A-DC9F0A44E2FB}"/>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838200"/>
            <a:ext cx="7696200" cy="6019800"/>
          </a:xfrm>
        </p:spPr>
      </p:pic>
      <p:sp>
        <p:nvSpPr>
          <p:cNvPr id="27651" name="Rectangle 7">
            <a:extLst>
              <a:ext uri="{FF2B5EF4-FFF2-40B4-BE49-F238E27FC236}">
                <a16:creationId xmlns:a16="http://schemas.microsoft.com/office/drawing/2014/main" id="{A1A5FD18-710C-46B4-AB21-F6DB0AA5936D}"/>
              </a:ext>
            </a:extLst>
          </p:cNvPr>
          <p:cNvSpPr>
            <a:spLocks noChangeArrowheads="1"/>
          </p:cNvSpPr>
          <p:nvPr/>
        </p:nvSpPr>
        <p:spPr bwMode="auto">
          <a:xfrm>
            <a:off x="1295400" y="228600"/>
            <a:ext cx="723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a:solidFill>
                  <a:srgbClr val="210DB5"/>
                </a:solidFill>
                <a:latin typeface="Arial" panose="020B0604020202020204" pitchFamily="34" charset="0"/>
              </a:rPr>
              <a:t>Fourier Analysis </a:t>
            </a:r>
            <a:r>
              <a:rPr lang="en-ZA" altLang="en-US" b="1">
                <a:solidFill>
                  <a:srgbClr val="210DB5"/>
                </a:solidFill>
                <a:latin typeface="Arial" panose="020B0604020202020204" pitchFamily="34" charset="0"/>
              </a:rPr>
              <a:t>Example (2)</a:t>
            </a:r>
            <a:endParaRPr lang="en-ZA" altLang="en-US" b="1">
              <a:latin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5D4F82-DB3D-4958-9EA9-D437547F3730}"/>
              </a:ext>
            </a:extLst>
          </p:cNvPr>
          <p:cNvSpPr>
            <a:spLocks noGrp="1"/>
          </p:cNvSpPr>
          <p:nvPr>
            <p:ph type="title"/>
          </p:nvPr>
        </p:nvSpPr>
        <p:spPr>
          <a:xfrm>
            <a:off x="410966" y="-37011"/>
            <a:ext cx="8229600" cy="1143000"/>
          </a:xfrm>
        </p:spPr>
        <p:txBody>
          <a:bodyPr/>
          <a:lstStyle/>
          <a:p>
            <a:r>
              <a:rPr lang="en-US" dirty="0"/>
              <a:t>Real Example</a:t>
            </a:r>
            <a:endParaRPr lang="en-ZA" dirty="0"/>
          </a:p>
        </p:txBody>
      </p:sp>
      <p:pic>
        <p:nvPicPr>
          <p:cNvPr id="6" name="Content Placeholder 5">
            <a:extLst>
              <a:ext uri="{FF2B5EF4-FFF2-40B4-BE49-F238E27FC236}">
                <a16:creationId xmlns:a16="http://schemas.microsoft.com/office/drawing/2014/main" id="{D94C7453-5104-4CFD-8396-218195201F1D}"/>
              </a:ext>
            </a:extLst>
          </p:cNvPr>
          <p:cNvPicPr>
            <a:picLocks noGrp="1" noChangeAspect="1"/>
          </p:cNvPicPr>
          <p:nvPr>
            <p:ph idx="1"/>
          </p:nvPr>
        </p:nvPicPr>
        <p:blipFill>
          <a:blip r:embed="rId3">
            <a:lum/>
            <a:alphaModFix/>
          </a:blip>
          <a:srcRect/>
          <a:stretch>
            <a:fillRect/>
          </a:stretch>
        </p:blipFill>
        <p:spPr>
          <a:xfrm>
            <a:off x="412678" y="1219200"/>
            <a:ext cx="8274122" cy="549931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EFA1AEFF-E320-4B69-AF5D-A36343E09492}"/>
              </a:ext>
            </a:extLst>
          </p:cNvPr>
          <p:cNvSpPr>
            <a:spLocks noGrp="1"/>
          </p:cNvSpPr>
          <p:nvPr>
            <p:ph type="title"/>
          </p:nvPr>
        </p:nvSpPr>
        <p:spPr>
          <a:xfrm>
            <a:off x="304800" y="2057400"/>
            <a:ext cx="8229600" cy="1143000"/>
          </a:xfrm>
        </p:spPr>
        <p:txBody>
          <a:bodyPr/>
          <a:lstStyle/>
          <a:p>
            <a:r>
              <a:rPr lang="en-ZA" altLang="en-US"/>
              <a:t>Wavelet Analysis</a:t>
            </a:r>
          </a:p>
        </p:txBody>
      </p:sp>
      <p:sp>
        <p:nvSpPr>
          <p:cNvPr id="2051" name="Rectangle 4">
            <a:extLst>
              <a:ext uri="{FF2B5EF4-FFF2-40B4-BE49-F238E27FC236}">
                <a16:creationId xmlns:a16="http://schemas.microsoft.com/office/drawing/2014/main" id="{580037A9-366E-45BF-BA58-80B0457022FA}"/>
              </a:ext>
            </a:extLst>
          </p:cNvPr>
          <p:cNvSpPr>
            <a:spLocks noChangeArrowheads="1"/>
          </p:cNvSpPr>
          <p:nvPr/>
        </p:nvSpPr>
        <p:spPr bwMode="auto">
          <a:xfrm>
            <a:off x="762000" y="5029200"/>
            <a:ext cx="739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http://paos.colorado.edu/research/wavelets/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AD4315D-CC17-4B56-B888-B7A34400D391}"/>
              </a:ext>
            </a:extLst>
          </p:cNvPr>
          <p:cNvSpPr>
            <a:spLocks noGrp="1"/>
          </p:cNvSpPr>
          <p:nvPr>
            <p:ph type="title"/>
          </p:nvPr>
        </p:nvSpPr>
        <p:spPr/>
        <p:txBody>
          <a:bodyPr/>
          <a:lstStyle/>
          <a:p>
            <a:r>
              <a:rPr lang="en-ZA" altLang="en-US"/>
              <a:t>Data: NINO3 SST</a:t>
            </a:r>
          </a:p>
        </p:txBody>
      </p:sp>
      <p:pic>
        <p:nvPicPr>
          <p:cNvPr id="3075" name="Content Placeholder 4" descr="nino3.gif">
            <a:extLst>
              <a:ext uri="{FF2B5EF4-FFF2-40B4-BE49-F238E27FC236}">
                <a16:creationId xmlns:a16="http://schemas.microsoft.com/office/drawing/2014/main" id="{FA8076AE-ACA4-4489-BD8C-58BAD8688F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371600"/>
            <a:ext cx="7924800" cy="4419600"/>
          </a:xfrm>
          <a:noFill/>
        </p:spPr>
      </p:pic>
      <p:sp>
        <p:nvSpPr>
          <p:cNvPr id="3076" name="Rectangle 5">
            <a:extLst>
              <a:ext uri="{FF2B5EF4-FFF2-40B4-BE49-F238E27FC236}">
                <a16:creationId xmlns:a16="http://schemas.microsoft.com/office/drawing/2014/main" id="{C0D8396D-D532-4F1D-B460-9476FA117C3C}"/>
              </a:ext>
            </a:extLst>
          </p:cNvPr>
          <p:cNvSpPr>
            <a:spLocks noChangeArrowheads="1"/>
          </p:cNvSpPr>
          <p:nvPr/>
        </p:nvSpPr>
        <p:spPr bwMode="auto">
          <a:xfrm>
            <a:off x="381000" y="5791200"/>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Sea surface temperatures averaged over the NINO3 region with 15 years moving variance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651C169-4055-4110-853E-4FD75E725D0E}"/>
              </a:ext>
            </a:extLst>
          </p:cNvPr>
          <p:cNvSpPr>
            <a:spLocks noGrp="1"/>
          </p:cNvSpPr>
          <p:nvPr>
            <p:ph type="title"/>
          </p:nvPr>
        </p:nvSpPr>
        <p:spPr/>
        <p:txBody>
          <a:bodyPr/>
          <a:lstStyle/>
          <a:p>
            <a:r>
              <a:rPr lang="en-ZA" altLang="en-US"/>
              <a:t>Morlet wavelet</a:t>
            </a:r>
          </a:p>
        </p:txBody>
      </p:sp>
      <p:pic>
        <p:nvPicPr>
          <p:cNvPr id="4099" name="Content Placeholder 3" descr="morlet2.gif">
            <a:extLst>
              <a:ext uri="{FF2B5EF4-FFF2-40B4-BE49-F238E27FC236}">
                <a16:creationId xmlns:a16="http://schemas.microsoft.com/office/drawing/2014/main" id="{7989BC25-A0C4-4EB4-B5E3-62BB5A1EF9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447800"/>
            <a:ext cx="7832725" cy="2185988"/>
          </a:xfrm>
        </p:spPr>
      </p:pic>
      <p:sp>
        <p:nvSpPr>
          <p:cNvPr id="4100" name="Rectangle 4">
            <a:extLst>
              <a:ext uri="{FF2B5EF4-FFF2-40B4-BE49-F238E27FC236}">
                <a16:creationId xmlns:a16="http://schemas.microsoft.com/office/drawing/2014/main" id="{898638C1-8655-4A1A-AF37-D3F70C5D155D}"/>
              </a:ext>
            </a:extLst>
          </p:cNvPr>
          <p:cNvSpPr>
            <a:spLocks noChangeArrowheads="1"/>
          </p:cNvSpPr>
          <p:nvPr/>
        </p:nvSpPr>
        <p:spPr bwMode="auto">
          <a:xfrm>
            <a:off x="1295400" y="5715000"/>
            <a:ext cx="624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ZA" altLang="en-US" sz="1800">
                <a:latin typeface="Arial" panose="020B0604020202020204" pitchFamily="34" charset="0"/>
              </a:rPr>
              <a:t>Morlet wavelet of arbitrary width and amplitude</a:t>
            </a:r>
          </a:p>
        </p:txBody>
      </p:sp>
      <p:pic>
        <p:nvPicPr>
          <p:cNvPr id="4101" name="Picture 2">
            <a:extLst>
              <a:ext uri="{FF2B5EF4-FFF2-40B4-BE49-F238E27FC236}">
                <a16:creationId xmlns:a16="http://schemas.microsoft.com/office/drawing/2014/main" id="{FCEACA5D-F350-48DA-998B-C2BA220F2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25146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3">
            <a:extLst>
              <a:ext uri="{FF2B5EF4-FFF2-40B4-BE49-F238E27FC236}">
                <a16:creationId xmlns:a16="http://schemas.microsoft.com/office/drawing/2014/main" id="{202C64AF-958E-4128-84A6-E9C38D4FE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749675"/>
            <a:ext cx="2390775"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4">
            <a:extLst>
              <a:ext uri="{FF2B5EF4-FFF2-40B4-BE49-F238E27FC236}">
                <a16:creationId xmlns:a16="http://schemas.microsoft.com/office/drawing/2014/main" id="{FEB3BF1A-3313-44BC-8757-57404DE2B5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733800"/>
            <a:ext cx="25908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2130</TotalTime>
  <Words>3569</Words>
  <Application>Microsoft Office PowerPoint</Application>
  <PresentationFormat>On-screen Show (4:3)</PresentationFormat>
  <Paragraphs>590</Paragraphs>
  <Slides>108</Slides>
  <Notes>13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108</vt:i4>
      </vt:variant>
    </vt:vector>
  </HeadingPairs>
  <TitlesOfParts>
    <vt:vector size="114" baseType="lpstr">
      <vt:lpstr>Arial</vt:lpstr>
      <vt:lpstr>Calibri</vt:lpstr>
      <vt:lpstr>Wingdings</vt:lpstr>
      <vt:lpstr>Office Theme</vt:lpstr>
      <vt:lpstr>Chart</vt:lpstr>
      <vt:lpstr>Microsoft Equation 3.0</vt:lpstr>
      <vt:lpstr>Research Methods  in Climate Science </vt:lpstr>
      <vt:lpstr>Research: Think, Analyse, and Write</vt:lpstr>
      <vt:lpstr>Course Contents: Analysis section</vt:lpstr>
      <vt:lpstr>Data Classification and  Cluster Analysis</vt:lpstr>
      <vt:lpstr>Data Classification</vt:lpstr>
      <vt:lpstr>Data Classification</vt:lpstr>
      <vt:lpstr>Example (1)</vt:lpstr>
      <vt:lpstr>Example(2)</vt:lpstr>
      <vt:lpstr>Example (3)</vt:lpstr>
      <vt:lpstr>Main Issues...</vt:lpstr>
      <vt:lpstr>Multiple procedures available... Which is right?</vt:lpstr>
      <vt:lpstr>Objective procedures</vt:lpstr>
      <vt:lpstr>Cluster Analysis</vt:lpstr>
      <vt:lpstr>Cluster Analysis</vt:lpstr>
      <vt:lpstr>Single linkage</vt:lpstr>
      <vt:lpstr>Average linkage</vt:lpstr>
      <vt:lpstr>Wards algorithm</vt:lpstr>
      <vt:lpstr>Practical Using Statistical or other software</vt:lpstr>
      <vt:lpstr>Principal Component Analysis</vt:lpstr>
      <vt:lpstr>PCA: Aliases</vt:lpstr>
      <vt:lpstr>PCA: What is it?</vt:lpstr>
      <vt:lpstr>Example (1)PCA (Old data vs New data)</vt:lpstr>
      <vt:lpstr>PCA (2): Example</vt:lpstr>
      <vt:lpstr>Talk about….</vt:lpstr>
      <vt:lpstr>Basic mathematical concepts (1): Statistics </vt:lpstr>
      <vt:lpstr>Basic mathematical concepts (1): Statistics </vt:lpstr>
      <vt:lpstr>Basic Mathematical concept (2): Matrix Algebra</vt:lpstr>
      <vt:lpstr>Basic Mathematical concept (2):  Example of Eigenvector and eigenvalue</vt:lpstr>
      <vt:lpstr>Properties of eigenvectors</vt:lpstr>
      <vt:lpstr>Principal Component Analysis</vt:lpstr>
      <vt:lpstr>PCA Method: Step 1</vt:lpstr>
      <vt:lpstr>PCA Method: Step 2</vt:lpstr>
      <vt:lpstr>PCA Method: Step 3</vt:lpstr>
      <vt:lpstr>PCA Method: Step 4</vt:lpstr>
      <vt:lpstr>PCA Method: Step 5</vt:lpstr>
      <vt:lpstr>Loadings</vt:lpstr>
      <vt:lpstr>PCA Method: Step 6</vt:lpstr>
      <vt:lpstr>PCA (Old data vs New data)</vt:lpstr>
      <vt:lpstr>Some Applications</vt:lpstr>
      <vt:lpstr>PCA Part 2:  Some Applications</vt:lpstr>
      <vt:lpstr>PowerPoint Presentation</vt:lpstr>
      <vt:lpstr>Yield Groups</vt:lpstr>
      <vt:lpstr>PowerPoint Presentation</vt:lpstr>
      <vt:lpstr>PowerPoint Presentation</vt:lpstr>
      <vt:lpstr>Re-union Island (Solar Radiation)</vt:lpstr>
      <vt:lpstr>Drought Modes</vt:lpstr>
      <vt:lpstr>Practical Using Stastistical or other software</vt:lpstr>
      <vt:lpstr>Self-Organizing Maps</vt:lpstr>
      <vt:lpstr>What is a Self-Organizing Map?</vt:lpstr>
      <vt:lpstr>What is an Artificial Neural Network</vt:lpstr>
      <vt:lpstr>Self-Organising Maps</vt:lpstr>
      <vt:lpstr>SOM Classification of Colour points</vt:lpstr>
      <vt:lpstr> Example 1: 5x7 SOM array of Jan SLP for NE USA        (Hewitson and Crane, 2002) </vt:lpstr>
      <vt:lpstr>Evaluation of the SOM Training</vt:lpstr>
      <vt:lpstr>Climatological 40 yr mean frequency (%) of days in a month mapping to each SOM node.   eg. The frequency of Node 1:2 is 1.56 % and corresponds to this SLP pattern.     </vt:lpstr>
      <vt:lpstr>What can a SOM be used for?</vt:lpstr>
      <vt:lpstr>Advantages of SOM</vt:lpstr>
      <vt:lpstr>How does a SOM works?</vt:lpstr>
      <vt:lpstr>SOM Algorithm</vt:lpstr>
      <vt:lpstr>Characteristics of SOM</vt:lpstr>
      <vt:lpstr>Performance of the SOM algorithm</vt:lpstr>
      <vt:lpstr>Expected output</vt:lpstr>
      <vt:lpstr>SOM analysis interpretation</vt:lpstr>
      <vt:lpstr>Quality assurance of a SOM analysis</vt:lpstr>
      <vt:lpstr>Conclusion</vt:lpstr>
      <vt:lpstr>Useful resources on SOM</vt:lpstr>
      <vt:lpstr>Climate Change and  Regionally-Extensive Droughts in Southern Africa </vt:lpstr>
      <vt:lpstr>Drought patterns over Southern Africa</vt:lpstr>
      <vt:lpstr>Seasonal variation of the drought patterns</vt:lpstr>
      <vt:lpstr>Transition and Persistence of the Drought Patterns</vt:lpstr>
      <vt:lpstr>Decadal variation of the drought patterns</vt:lpstr>
      <vt:lpstr>Seminar Topics</vt:lpstr>
      <vt:lpstr>Time Series Analysis</vt:lpstr>
      <vt:lpstr>Time Series Analysis</vt:lpstr>
      <vt:lpstr>Identifying patterns…</vt:lpstr>
      <vt:lpstr>Trend Analysis</vt:lpstr>
      <vt:lpstr>Analysis of seasonality</vt:lpstr>
      <vt:lpstr>Autocorrelation</vt:lpstr>
      <vt:lpstr> Autocorrelation (auto-correlogram) </vt:lpstr>
      <vt:lpstr> Autocorrelation </vt:lpstr>
      <vt:lpstr>Autocorrelation Plot: Random (white noise)</vt:lpstr>
      <vt:lpstr>Autocorrelation Plot: Moderate Autocorrelation</vt:lpstr>
      <vt:lpstr>Autocorrelation Plot: Strong Autocorrelation </vt:lpstr>
      <vt:lpstr>Autocorrelation Plot: Sinusoidal</vt:lpstr>
      <vt:lpstr>Cross-correlation</vt:lpstr>
      <vt:lpstr>Cross-correlation: x and y</vt:lpstr>
      <vt:lpstr>Cross-correlation Plot: r</vt:lpstr>
      <vt:lpstr>Wavelet Analysis</vt:lpstr>
      <vt:lpstr>Past Climate Change:  The last 1000 Years</vt:lpstr>
      <vt:lpstr>Trend and Variability</vt:lpstr>
      <vt:lpstr>Fourier Analysis</vt:lpstr>
      <vt:lpstr>Basic Notations</vt:lpstr>
      <vt:lpstr>Principle</vt:lpstr>
      <vt:lpstr>Fourier Analysis Example (1)</vt:lpstr>
      <vt:lpstr>PowerPoint Presentation</vt:lpstr>
      <vt:lpstr>Real Example</vt:lpstr>
      <vt:lpstr>Wavelet Analysis</vt:lpstr>
      <vt:lpstr>Data: NINO3 SST</vt:lpstr>
      <vt:lpstr>Morlet wavelet</vt:lpstr>
      <vt:lpstr>Waveleght analysis of NINO3 SST</vt:lpstr>
      <vt:lpstr>The wavelet coherency and phase between NNO3 and Indian Rainfall</vt:lpstr>
      <vt:lpstr>Example from a student’s thesis  (Ujeneza and Abiodun, 2014)</vt:lpstr>
      <vt:lpstr>PCA of SPEI over South Africa</vt:lpstr>
      <vt:lpstr>PowerPoint Presentation</vt:lpstr>
      <vt:lpstr>PFI and SOI</vt:lpstr>
      <vt:lpstr>PF2 and IOD</vt:lpstr>
      <vt:lpstr>PF3 and TSA</vt:lpstr>
      <vt:lpstr>PF4 and AAO</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Classification and  Cluster Analysis</dc:title>
  <dc:creator>Babatunde</dc:creator>
  <cp:lastModifiedBy>Babatunde Abiodun</cp:lastModifiedBy>
  <cp:revision>73</cp:revision>
  <dcterms:created xsi:type="dcterms:W3CDTF">2009-02-02T11:55:54Z</dcterms:created>
  <dcterms:modified xsi:type="dcterms:W3CDTF">2020-01-12T19:39:45Z</dcterms:modified>
</cp:coreProperties>
</file>